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3"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03F225-6F7C-4D9F-83D7-12E640A8C01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179376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03F225-6F7C-4D9F-83D7-12E640A8C01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298553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03F225-6F7C-4D9F-83D7-12E640A8C01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141342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03F225-6F7C-4D9F-83D7-12E640A8C01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231085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03F225-6F7C-4D9F-83D7-12E640A8C01E}"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418297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03F225-6F7C-4D9F-83D7-12E640A8C01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363071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03F225-6F7C-4D9F-83D7-12E640A8C01E}"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310288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03F225-6F7C-4D9F-83D7-12E640A8C01E}"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425881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3F225-6F7C-4D9F-83D7-12E640A8C01E}"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281494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03F225-6F7C-4D9F-83D7-12E640A8C01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4235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03F225-6F7C-4D9F-83D7-12E640A8C01E}"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9B50-DE47-4828-9F51-11E93DDCEC50}" type="slidenum">
              <a:rPr lang="en-US" smtClean="0"/>
              <a:pPr/>
              <a:t>‹#›</a:t>
            </a:fld>
            <a:endParaRPr lang="en-US"/>
          </a:p>
        </p:txBody>
      </p:sp>
    </p:spTree>
    <p:extLst>
      <p:ext uri="{BB962C8B-B14F-4D97-AF65-F5344CB8AC3E}">
        <p14:creationId xmlns:p14="http://schemas.microsoft.com/office/powerpoint/2010/main" val="277887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3F225-6F7C-4D9F-83D7-12E640A8C01E}" type="datetimeFigureOut">
              <a:rPr lang="en-US" smtClean="0"/>
              <a:pPr/>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39B50-DE47-4828-9F51-11E93DDCEC50}" type="slidenum">
              <a:rPr lang="en-US" smtClean="0"/>
              <a:pPr/>
              <a:t>‹#›</a:t>
            </a:fld>
            <a:endParaRPr lang="en-US"/>
          </a:p>
        </p:txBody>
      </p:sp>
    </p:spTree>
    <p:extLst>
      <p:ext uri="{BB962C8B-B14F-4D97-AF65-F5344CB8AC3E}">
        <p14:creationId xmlns:p14="http://schemas.microsoft.com/office/powerpoint/2010/main" val="1813450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46"/>
            <a:ext cx="8229600" cy="1143000"/>
          </a:xfrm>
        </p:spPr>
        <p:txBody>
          <a:bodyPr>
            <a:normAutofit/>
          </a:bodyPr>
          <a:lstStyle/>
          <a:p>
            <a:r>
              <a:rPr lang="en-US" sz="6600" b="1" dirty="0"/>
              <a:t>2 Timothy 4:1-5</a:t>
            </a:r>
          </a:p>
        </p:txBody>
      </p:sp>
      <p:sp>
        <p:nvSpPr>
          <p:cNvPr id="3" name="Content Placeholder 2"/>
          <p:cNvSpPr>
            <a:spLocks noGrp="1"/>
          </p:cNvSpPr>
          <p:nvPr>
            <p:ph idx="1"/>
          </p:nvPr>
        </p:nvSpPr>
        <p:spPr>
          <a:xfrm>
            <a:off x="304800" y="1265238"/>
            <a:ext cx="8610600" cy="5592762"/>
          </a:xfrm>
        </p:spPr>
        <p:txBody>
          <a:bodyPr>
            <a:normAutofit fontScale="92500"/>
          </a:bodyPr>
          <a:lstStyle/>
          <a:p>
            <a:pPr marL="0" indent="0">
              <a:buNone/>
            </a:pPr>
            <a:r>
              <a:rPr lang="en-US" b="1" dirty="0"/>
              <a:t>1</a:t>
            </a:r>
            <a:r>
              <a:rPr lang="en-US" dirty="0"/>
              <a:t> I charge thee therefore before God, and the Lord Jesus Christ, who shall judge the quick and the dead at his appearing and his kingdom; </a:t>
            </a:r>
            <a:r>
              <a:rPr lang="en-US" b="1" dirty="0">
                <a:solidFill>
                  <a:srgbClr val="FF0000"/>
                </a:solidFill>
              </a:rPr>
              <a:t>2</a:t>
            </a:r>
            <a:r>
              <a:rPr lang="en-US" dirty="0"/>
              <a:t> Preach the word; be instant in season, out of season; reprove, rebuke, exhort with all longsuffering and doctrine. </a:t>
            </a:r>
            <a:r>
              <a:rPr lang="en-US" b="1" dirty="0">
                <a:solidFill>
                  <a:srgbClr val="FF0000"/>
                </a:solidFill>
              </a:rPr>
              <a:t>3</a:t>
            </a:r>
            <a:r>
              <a:rPr lang="en-US" dirty="0"/>
              <a:t> For the time will come when they will not endure sound doctrine; but after their own lusts shall they heap to themselves teachers, having itching ears; </a:t>
            </a:r>
            <a:r>
              <a:rPr lang="en-US" b="1" dirty="0">
                <a:solidFill>
                  <a:srgbClr val="FF0000"/>
                </a:solidFill>
              </a:rPr>
              <a:t>4</a:t>
            </a:r>
            <a:r>
              <a:rPr lang="en-US" dirty="0"/>
              <a:t> And they shall turn away their ears from the truth, and shall be turned unto fables. </a:t>
            </a:r>
            <a:r>
              <a:rPr lang="en-US" b="1" dirty="0"/>
              <a:t>5</a:t>
            </a:r>
            <a:r>
              <a:rPr lang="en-US" dirty="0"/>
              <a:t> But watch thou in all things, endure afflictions, do the work of an evangelist, make full proof of thy ministry.</a:t>
            </a:r>
          </a:p>
        </p:txBody>
      </p:sp>
    </p:spTree>
    <p:extLst>
      <p:ext uri="{BB962C8B-B14F-4D97-AF65-F5344CB8AC3E}">
        <p14:creationId xmlns:p14="http://schemas.microsoft.com/office/powerpoint/2010/main" val="111595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992746"/>
            <a:ext cx="7772400" cy="1470025"/>
          </a:xfrm>
        </p:spPr>
        <p:txBody>
          <a:bodyPr>
            <a:noAutofit/>
          </a:bodyPr>
          <a:lstStyle/>
          <a:p>
            <a:r>
              <a:rPr lang="en-US" sz="7200" b="1" dirty="0"/>
              <a:t>Does Doctrine Make A Difference?</a:t>
            </a:r>
            <a:br>
              <a:rPr lang="en-US" sz="7200" dirty="0"/>
            </a:br>
            <a:endParaRPr lang="en-US" sz="7200" dirty="0"/>
          </a:p>
        </p:txBody>
      </p:sp>
      <p:sp>
        <p:nvSpPr>
          <p:cNvPr id="3" name="Subtitle 2"/>
          <p:cNvSpPr>
            <a:spLocks noGrp="1"/>
          </p:cNvSpPr>
          <p:nvPr>
            <p:ph type="subTitle" idx="1"/>
          </p:nvPr>
        </p:nvSpPr>
        <p:spPr>
          <a:xfrm>
            <a:off x="1371600" y="4343400"/>
            <a:ext cx="6400800" cy="1752600"/>
          </a:xfrm>
        </p:spPr>
        <p:txBody>
          <a:bodyPr/>
          <a:lstStyle/>
          <a:p>
            <a:r>
              <a:rPr lang="en-US" sz="4400" b="1" dirty="0">
                <a:solidFill>
                  <a:schemeClr val="tx1"/>
                </a:solidFill>
              </a:rPr>
              <a:t>II Timothy 4:1-5</a:t>
            </a:r>
            <a:endParaRPr lang="en-US" sz="4400" dirty="0">
              <a:solidFill>
                <a:schemeClr val="tx1"/>
              </a:solidFill>
            </a:endParaRPr>
          </a:p>
          <a:p>
            <a:r>
              <a:rPr lang="en-US" sz="4400" dirty="0">
                <a:solidFill>
                  <a:schemeClr val="tx1"/>
                </a:solidFill>
              </a:rPr>
              <a:t>Emphasis</a:t>
            </a:r>
            <a:r>
              <a:rPr lang="en-US" sz="4400" b="1" dirty="0">
                <a:solidFill>
                  <a:schemeClr val="tx1"/>
                </a:solidFill>
              </a:rPr>
              <a:t> v. 2-4</a:t>
            </a:r>
            <a:endParaRPr lang="en-US" sz="4400" dirty="0">
              <a:solidFill>
                <a:schemeClr val="tx1"/>
              </a:solidFill>
            </a:endParaRPr>
          </a:p>
          <a:p>
            <a:endParaRPr lang="en-US" dirty="0"/>
          </a:p>
        </p:txBody>
      </p:sp>
      <p:sp>
        <p:nvSpPr>
          <p:cNvPr id="6" name="TextBox 5"/>
          <p:cNvSpPr txBox="1"/>
          <p:nvPr/>
        </p:nvSpPr>
        <p:spPr>
          <a:xfrm flipH="1">
            <a:off x="56271" y="6307222"/>
            <a:ext cx="5029200" cy="584775"/>
          </a:xfrm>
          <a:prstGeom prst="rect">
            <a:avLst/>
          </a:prstGeom>
          <a:noFill/>
        </p:spPr>
        <p:txBody>
          <a:bodyPr wrap="square" rtlCol="0">
            <a:spAutoFit/>
          </a:bodyPr>
          <a:lstStyle/>
          <a:p>
            <a:r>
              <a:rPr lang="en-US" sz="3200" b="1" dirty="0"/>
              <a:t>www.RandyColeSimsSr.com</a:t>
            </a:r>
          </a:p>
        </p:txBody>
      </p:sp>
      <p:pic>
        <p:nvPicPr>
          <p:cNvPr id="1026"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05453"/>
            <a:ext cx="2133600" cy="295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19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3000" fill="hold"/>
                                        <p:tgtEl>
                                          <p:spTgt spid="1026"/>
                                        </p:tgtEl>
                                        <p:attrNameLst>
                                          <p:attrName>ppt_x</p:attrName>
                                        </p:attrNameLst>
                                      </p:cBhvr>
                                      <p:tavLst>
                                        <p:tav tm="0">
                                          <p:val>
                                            <p:strVal val="1+#ppt_w/2"/>
                                          </p:val>
                                        </p:tav>
                                        <p:tav tm="100000">
                                          <p:val>
                                            <p:strVal val="#ppt_x"/>
                                          </p:val>
                                        </p:tav>
                                      </p:tavLst>
                                    </p:anim>
                                    <p:anim calcmode="lin" valueType="num">
                                      <p:cBhvr additive="base">
                                        <p:cTn id="8" dur="3000" fill="hold"/>
                                        <p:tgtEl>
                                          <p:spTgt spid="1026"/>
                                        </p:tgtEl>
                                        <p:attrNameLst>
                                          <p:attrName>ppt_y</p:attrName>
                                        </p:attrNameLst>
                                      </p:cBhvr>
                                      <p:tavLst>
                                        <p:tav tm="0">
                                          <p:val>
                                            <p:strVal val="0-#ppt_h/2"/>
                                          </p:val>
                                        </p:tav>
                                        <p:tav tm="100000">
                                          <p:val>
                                            <p:strVal val="#ppt_y"/>
                                          </p:val>
                                        </p:tav>
                                      </p:tavLst>
                                    </p:anim>
                                  </p:childTnLst>
                                </p:cTn>
                              </p:par>
                              <p:par>
                                <p:cTn id="9" presetID="45"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anim calcmode="lin" valueType="num">
                                      <p:cBhvr>
                                        <p:cTn id="12" dur="2000" fill="hold"/>
                                        <p:tgtEl>
                                          <p:spTgt spid="2"/>
                                        </p:tgtEl>
                                        <p:attrNameLst>
                                          <p:attrName>ppt_w</p:attrName>
                                        </p:attrNameLst>
                                      </p:cBhvr>
                                      <p:tavLst>
                                        <p:tav tm="0" fmla="#ppt_w*sin(2.5*pi*$)">
                                          <p:val>
                                            <p:fltVal val="0"/>
                                          </p:val>
                                        </p:tav>
                                        <p:tav tm="100000">
                                          <p:val>
                                            <p:fltVal val="1"/>
                                          </p:val>
                                        </p:tav>
                                      </p:tavLst>
                                    </p:anim>
                                    <p:anim calcmode="lin" valueType="num">
                                      <p:cBhvr>
                                        <p:cTn id="13" dur="2000" fill="hold"/>
                                        <p:tgtEl>
                                          <p:spTgt spid="2"/>
                                        </p:tgtEl>
                                        <p:attrNameLst>
                                          <p:attrName>ppt_h</p:attrName>
                                        </p:attrNameLst>
                                      </p:cBhvr>
                                      <p:tavLst>
                                        <p:tav tm="0">
                                          <p:val>
                                            <p:strVal val="#ppt_h"/>
                                          </p:val>
                                        </p:tav>
                                        <p:tav tm="100000">
                                          <p:val>
                                            <p:strVal val="#ppt_h"/>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9038"/>
          </a:xfrm>
        </p:spPr>
        <p:txBody>
          <a:bodyPr>
            <a:normAutofit fontScale="90000"/>
          </a:bodyPr>
          <a:lstStyle/>
          <a:p>
            <a:r>
              <a:rPr lang="en-US" sz="6000" b="1" dirty="0">
                <a:solidFill>
                  <a:schemeClr val="accent1">
                    <a:lumMod val="75000"/>
                  </a:schemeClr>
                </a:solidFill>
              </a:rPr>
              <a:t>INTRODUCTION</a:t>
            </a:r>
          </a:p>
        </p:txBody>
      </p:sp>
      <p:sp>
        <p:nvSpPr>
          <p:cNvPr id="4" name="Rounded Rectangle 3"/>
          <p:cNvSpPr/>
          <p:nvPr/>
        </p:nvSpPr>
        <p:spPr>
          <a:xfrm>
            <a:off x="0" y="800210"/>
            <a:ext cx="9144000" cy="60577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800210"/>
            <a:ext cx="8229600" cy="6401753"/>
          </a:xfrm>
          <a:prstGeom prst="rect">
            <a:avLst/>
          </a:prstGeom>
          <a:noFill/>
        </p:spPr>
        <p:txBody>
          <a:bodyPr wrap="square" rtlCol="0">
            <a:spAutoFit/>
          </a:bodyPr>
          <a:lstStyle/>
          <a:p>
            <a:r>
              <a:rPr lang="en-US" sz="2800" dirty="0">
                <a:solidFill>
                  <a:schemeClr val="bg1"/>
                </a:solidFill>
              </a:rPr>
              <a:t>With so many different things being said, preached, taught, etc. about doctrines and or faiths by different religious organizations, it is a fact according to the Bible that God never desired for us to have the multitude of organizations out there today. Listen to the apostle Paul as he states in </a:t>
            </a:r>
            <a:r>
              <a:rPr lang="en-US" sz="2800" b="1" dirty="0">
                <a:solidFill>
                  <a:schemeClr val="bg1"/>
                </a:solidFill>
              </a:rPr>
              <a:t>Ephesians 4:5</a:t>
            </a:r>
            <a:r>
              <a:rPr lang="en-US" sz="2800" dirty="0">
                <a:solidFill>
                  <a:schemeClr val="bg1"/>
                </a:solidFill>
              </a:rPr>
              <a:t> that there is “one Lord, </a:t>
            </a:r>
            <a:r>
              <a:rPr lang="en-US" sz="2800" u="sng" dirty="0">
                <a:solidFill>
                  <a:schemeClr val="bg1"/>
                </a:solidFill>
              </a:rPr>
              <a:t>one faith</a:t>
            </a:r>
            <a:r>
              <a:rPr lang="en-US" sz="2800" dirty="0">
                <a:solidFill>
                  <a:schemeClr val="bg1"/>
                </a:solidFill>
              </a:rPr>
              <a:t>, one baptism.” The Bible is the inspired Word of God </a:t>
            </a:r>
            <a:r>
              <a:rPr lang="en-US" sz="2800" b="1" dirty="0">
                <a:solidFill>
                  <a:schemeClr val="bg1"/>
                </a:solidFill>
              </a:rPr>
              <a:t>II Timothy 3:16-17 -</a:t>
            </a:r>
            <a:r>
              <a:rPr lang="en-US" sz="2800" dirty="0">
                <a:solidFill>
                  <a:schemeClr val="bg1"/>
                </a:solidFill>
              </a:rPr>
              <a:t> All Scripture </a:t>
            </a:r>
            <a:r>
              <a:rPr lang="en-US" sz="2800" i="1" dirty="0">
                <a:solidFill>
                  <a:schemeClr val="bg1"/>
                </a:solidFill>
              </a:rPr>
              <a:t>is</a:t>
            </a:r>
            <a:r>
              <a:rPr lang="en-US" sz="2800" dirty="0">
                <a:solidFill>
                  <a:schemeClr val="bg1"/>
                </a:solidFill>
              </a:rPr>
              <a:t> given by inspiration of God, and </a:t>
            </a:r>
            <a:r>
              <a:rPr lang="en-US" sz="2800" i="1" dirty="0">
                <a:solidFill>
                  <a:schemeClr val="bg1"/>
                </a:solidFill>
              </a:rPr>
              <a:t>is</a:t>
            </a:r>
            <a:r>
              <a:rPr lang="en-US" sz="2800" dirty="0">
                <a:solidFill>
                  <a:schemeClr val="bg1"/>
                </a:solidFill>
              </a:rPr>
              <a:t> profitable for doctrine, for reproof, for correction, for instruction in righteousness, that the man of God may be complete, thoroughly equipped for every good work.” Therefore we need to allow the scriptures (The Word of God, The Bible) to point us in the right direction regarding doctrine.</a:t>
            </a:r>
          </a:p>
          <a:p>
            <a:endParaRPr lang="en-US" dirty="0">
              <a:solidFill>
                <a:schemeClr val="bg1"/>
              </a:solidFill>
            </a:endParaRPr>
          </a:p>
        </p:txBody>
      </p:sp>
      <p:sp>
        <p:nvSpPr>
          <p:cNvPr id="6" name="TextBox 5"/>
          <p:cNvSpPr txBox="1"/>
          <p:nvPr/>
        </p:nvSpPr>
        <p:spPr>
          <a:xfrm>
            <a:off x="762000" y="990600"/>
            <a:ext cx="7924800" cy="5632311"/>
          </a:xfrm>
          <a:prstGeom prst="rect">
            <a:avLst/>
          </a:prstGeom>
          <a:noFill/>
        </p:spPr>
        <p:txBody>
          <a:bodyPr wrap="square" rtlCol="0">
            <a:spAutoFit/>
          </a:bodyPr>
          <a:lstStyle/>
          <a:p>
            <a:r>
              <a:rPr lang="en-US" sz="2400" b="1" dirty="0">
                <a:solidFill>
                  <a:schemeClr val="bg1"/>
                </a:solidFill>
              </a:rPr>
              <a:t>Are all things taught in line with the scriptures? Are all religious organizations the same as the “church” that Jesus promised to build? (Jesus promised to build one Matthew 16:13-18) When Jesus came into the coasts of Caesarea Philippi, he asked his disciples, saying, Whom do men say that I the Son of man am? 14 And they said, some [say that thou art] John the Baptist: some, Elias; and others, Jeremias, or one of the prophets. 15 He </a:t>
            </a:r>
            <a:r>
              <a:rPr lang="en-US" sz="2400" b="1" dirty="0" err="1">
                <a:solidFill>
                  <a:schemeClr val="bg1"/>
                </a:solidFill>
              </a:rPr>
              <a:t>saith</a:t>
            </a:r>
            <a:r>
              <a:rPr lang="en-US" sz="2400" b="1" dirty="0">
                <a:solidFill>
                  <a:schemeClr val="bg1"/>
                </a:solidFill>
              </a:rPr>
              <a:t> unto them, But whom say ye that I am? 16 And Simon Peter answered and said, Thou art the Christ, the Son of the living God. 17 And Jesus answered and said unto him, Blessed art thou, Simon </a:t>
            </a:r>
            <a:r>
              <a:rPr lang="en-US" sz="2400" b="1" dirty="0" err="1">
                <a:solidFill>
                  <a:schemeClr val="bg1"/>
                </a:solidFill>
              </a:rPr>
              <a:t>Barjona</a:t>
            </a:r>
            <a:r>
              <a:rPr lang="en-US" sz="2400" b="1" dirty="0">
                <a:solidFill>
                  <a:schemeClr val="bg1"/>
                </a:solidFill>
              </a:rPr>
              <a:t>: for flesh and blood hath not revealed [it] unto thee, but my Father which is in heaven. 18 And I say also unto thee, that thou art Peter, and upon this rock I will build my church; and the gates of hell shall not prevail against it.</a:t>
            </a:r>
          </a:p>
        </p:txBody>
      </p:sp>
      <p:sp>
        <p:nvSpPr>
          <p:cNvPr id="7" name="TextBox 6"/>
          <p:cNvSpPr txBox="1"/>
          <p:nvPr/>
        </p:nvSpPr>
        <p:spPr>
          <a:xfrm>
            <a:off x="304800" y="1600429"/>
            <a:ext cx="8686800" cy="4308872"/>
          </a:xfrm>
          <a:prstGeom prst="rect">
            <a:avLst/>
          </a:prstGeom>
          <a:noFill/>
        </p:spPr>
        <p:txBody>
          <a:bodyPr wrap="square" rtlCol="0">
            <a:spAutoFit/>
          </a:bodyPr>
          <a:lstStyle/>
          <a:p>
            <a:r>
              <a:rPr lang="en-US" sz="3200" dirty="0">
                <a:solidFill>
                  <a:schemeClr val="bg1"/>
                </a:solidFill>
              </a:rPr>
              <a:t>If there was ever a time for more than what the Lord intended to be, it would seem that a time of most probable opportunity was seen in </a:t>
            </a:r>
            <a:r>
              <a:rPr lang="en-US" sz="3200" b="1" u="sng" dirty="0">
                <a:solidFill>
                  <a:schemeClr val="bg1"/>
                </a:solidFill>
              </a:rPr>
              <a:t>Matthew 17:1-5</a:t>
            </a:r>
            <a:r>
              <a:rPr lang="en-US" sz="3200" dirty="0">
                <a:solidFill>
                  <a:schemeClr val="bg1"/>
                </a:solidFill>
              </a:rPr>
              <a:t>, </a:t>
            </a:r>
            <a:r>
              <a:rPr lang="en-US" sz="3200" b="1" dirty="0">
                <a:solidFill>
                  <a:schemeClr val="bg1"/>
                </a:solidFill>
              </a:rPr>
              <a:t>Mark 9:5-7</a:t>
            </a:r>
            <a:r>
              <a:rPr lang="en-US" sz="3200" dirty="0">
                <a:solidFill>
                  <a:schemeClr val="bg1"/>
                </a:solidFill>
              </a:rPr>
              <a:t>, and </a:t>
            </a:r>
            <a:r>
              <a:rPr lang="en-US" sz="3200" b="1" dirty="0">
                <a:solidFill>
                  <a:schemeClr val="bg1"/>
                </a:solidFill>
              </a:rPr>
              <a:t>Luke 9:33-35</a:t>
            </a:r>
            <a:r>
              <a:rPr lang="en-US" sz="3200" dirty="0">
                <a:solidFill>
                  <a:schemeClr val="bg1"/>
                </a:solidFill>
              </a:rPr>
              <a:t> (at the transfiguration of Jesus Christ). Demonstrate one through the scriptures with the singular terms of the Bible:  </a:t>
            </a:r>
            <a:r>
              <a:rPr lang="en-US" sz="3200" b="1" dirty="0">
                <a:solidFill>
                  <a:schemeClr val="bg1"/>
                </a:solidFill>
              </a:rPr>
              <a:t>Matthew 16:18</a:t>
            </a:r>
            <a:r>
              <a:rPr lang="en-US" sz="3200" dirty="0">
                <a:solidFill>
                  <a:schemeClr val="bg1"/>
                </a:solidFill>
              </a:rPr>
              <a:t>, Colossians</a:t>
            </a:r>
            <a:r>
              <a:rPr lang="en-US" sz="3200" b="1" dirty="0">
                <a:solidFill>
                  <a:schemeClr val="bg1"/>
                </a:solidFill>
              </a:rPr>
              <a:t> 1:18</a:t>
            </a:r>
            <a:r>
              <a:rPr lang="en-US" sz="3200" dirty="0">
                <a:solidFill>
                  <a:schemeClr val="bg1"/>
                </a:solidFill>
              </a:rPr>
              <a:t>, </a:t>
            </a:r>
            <a:r>
              <a:rPr lang="en-US" sz="3200" b="1" dirty="0">
                <a:solidFill>
                  <a:schemeClr val="bg1"/>
                </a:solidFill>
              </a:rPr>
              <a:t>Ephesians 1:22-23</a:t>
            </a:r>
            <a:r>
              <a:rPr lang="en-US" sz="3200" dirty="0">
                <a:solidFill>
                  <a:schemeClr val="bg1"/>
                </a:solidFill>
              </a:rPr>
              <a:t>, </a:t>
            </a:r>
            <a:r>
              <a:rPr lang="en-US" sz="3200" b="1" dirty="0">
                <a:solidFill>
                  <a:schemeClr val="bg1"/>
                </a:solidFill>
              </a:rPr>
              <a:t>Ephesians 5:23</a:t>
            </a:r>
            <a:r>
              <a:rPr lang="en-US" sz="3200" dirty="0">
                <a:solidFill>
                  <a:schemeClr val="bg1"/>
                </a:solidFill>
              </a:rPr>
              <a:t>)</a:t>
            </a:r>
          </a:p>
          <a:p>
            <a:endParaRPr lang="en-US" dirty="0"/>
          </a:p>
        </p:txBody>
      </p:sp>
      <p:pic>
        <p:nvPicPr>
          <p:cNvPr id="8"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6699" y="0"/>
            <a:ext cx="1447798" cy="187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76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3000" fill="hold"/>
                                        <p:tgtEl>
                                          <p:spTgt spid="8"/>
                                        </p:tgtEl>
                                        <p:attrNameLst>
                                          <p:attrName>ppt_x</p:attrName>
                                        </p:attrNameLst>
                                      </p:cBhvr>
                                      <p:tavLst>
                                        <p:tav tm="0">
                                          <p:val>
                                            <p:strVal val="0-#ppt_w/2"/>
                                          </p:val>
                                        </p:tav>
                                        <p:tav tm="100000">
                                          <p:val>
                                            <p:strVal val="#ppt_x"/>
                                          </p:val>
                                        </p:tav>
                                      </p:tavLst>
                                    </p:anim>
                                    <p:anim calcmode="lin" valueType="num">
                                      <p:cBhvr additive="base">
                                        <p:cTn id="16" dur="3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1" nodeType="clickEffect">
                                  <p:stCondLst>
                                    <p:cond delay="0"/>
                                  </p:stCondLst>
                                  <p:childTnLst>
                                    <p:animEffect transition="out" filter="fade">
                                      <p:cBhvr>
                                        <p:cTn id="34" dur="1000"/>
                                        <p:tgtEl>
                                          <p:spTgt spid="5"/>
                                        </p:tgtEl>
                                      </p:cBhvr>
                                    </p:animEffect>
                                    <p:anim calcmode="lin" valueType="num">
                                      <p:cBhvr>
                                        <p:cTn id="35" dur="1000"/>
                                        <p:tgtEl>
                                          <p:spTgt spid="5"/>
                                        </p:tgtEl>
                                        <p:attrNameLst>
                                          <p:attrName>ppt_x</p:attrName>
                                        </p:attrNameLst>
                                      </p:cBhvr>
                                      <p:tavLst>
                                        <p:tav tm="0">
                                          <p:val>
                                            <p:strVal val="ppt_x"/>
                                          </p:val>
                                        </p:tav>
                                        <p:tav tm="100000">
                                          <p:val>
                                            <p:strVal val="ppt_x"/>
                                          </p:val>
                                        </p:tav>
                                      </p:tavLst>
                                    </p:anim>
                                    <p:anim calcmode="lin" valueType="num">
                                      <p:cBhvr>
                                        <p:cTn id="36" dur="1000"/>
                                        <p:tgtEl>
                                          <p:spTgt spid="5"/>
                                        </p:tgtEl>
                                        <p:attrNameLst>
                                          <p:attrName>ppt_y</p:attrName>
                                        </p:attrNameLst>
                                      </p:cBhvr>
                                      <p:tavLst>
                                        <p:tav tm="0">
                                          <p:val>
                                            <p:strVal val="ppt_y"/>
                                          </p:val>
                                        </p:tav>
                                        <p:tav tm="100000">
                                          <p:val>
                                            <p:strVal val="ppt_y+.1"/>
                                          </p:val>
                                        </p:tav>
                                      </p:tavLst>
                                    </p:anim>
                                    <p:set>
                                      <p:cBhvr>
                                        <p:cTn id="37" dur="1" fill="hold">
                                          <p:stCondLst>
                                            <p:cond delay="9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6">
                                            <p:txEl>
                                              <p:pRg st="0" end="0"/>
                                            </p:txEl>
                                          </p:spTgt>
                                        </p:tgtEl>
                                      </p:cBhvr>
                                    </p:animEffect>
                                    <p:anim calcmode="lin" valueType="num">
                                      <p:cBhvr>
                                        <p:cTn id="49" dur="1000"/>
                                        <p:tgtEl>
                                          <p:spTgt spid="6">
                                            <p:txEl>
                                              <p:pRg st="0" end="0"/>
                                            </p:txEl>
                                          </p:spTgt>
                                        </p:tgtEl>
                                        <p:attrNameLst>
                                          <p:attrName>ppt_x</p:attrName>
                                        </p:attrNameLst>
                                      </p:cBhvr>
                                      <p:tavLst>
                                        <p:tav tm="0">
                                          <p:val>
                                            <p:strVal val="ppt_x"/>
                                          </p:val>
                                        </p:tav>
                                        <p:tav tm="100000">
                                          <p:val>
                                            <p:strVal val="ppt_x"/>
                                          </p:val>
                                        </p:tav>
                                      </p:tavLst>
                                    </p:anim>
                                    <p:anim calcmode="lin" valueType="num">
                                      <p:cBhvr>
                                        <p:cTn id="50" dur="1000"/>
                                        <p:tgtEl>
                                          <p:spTgt spid="6">
                                            <p:txEl>
                                              <p:pRg st="0" end="0"/>
                                            </p:txEl>
                                          </p:spTgt>
                                        </p:tgtEl>
                                        <p:attrNameLst>
                                          <p:attrName>ppt_y</p:attrName>
                                        </p:attrNameLst>
                                      </p:cBhvr>
                                      <p:tavLst>
                                        <p:tav tm="0">
                                          <p:val>
                                            <p:strVal val="ppt_y"/>
                                          </p:val>
                                        </p:tav>
                                        <p:tav tm="100000">
                                          <p:val>
                                            <p:strVal val="ppt_y+.1"/>
                                          </p:val>
                                        </p:tav>
                                      </p:tavLst>
                                    </p:anim>
                                    <p:set>
                                      <p:cBhvr>
                                        <p:cTn id="51" dur="1" fill="hold">
                                          <p:stCondLst>
                                            <p:cond delay="999"/>
                                          </p:stCondLst>
                                        </p:cTn>
                                        <p:tgtEl>
                                          <p:spTgt spid="6">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0" end="0"/>
                                            </p:txEl>
                                          </p:spTgt>
                                        </p:tgtEl>
                                        <p:attrNameLst>
                                          <p:attrName>style.visibility</p:attrName>
                                        </p:attrNameLst>
                                      </p:cBhvr>
                                      <p:to>
                                        <p:strVal val="visible"/>
                                      </p:to>
                                    </p:set>
                                    <p:animEffect transition="in" filter="fade">
                                      <p:cBhvr>
                                        <p:cTn id="56" dur="1000"/>
                                        <p:tgtEl>
                                          <p:spTgt spid="7">
                                            <p:txEl>
                                              <p:pRg st="0" end="0"/>
                                            </p:txEl>
                                          </p:spTgt>
                                        </p:tgtEl>
                                      </p:cBhvr>
                                    </p:animEffect>
                                    <p:anim calcmode="lin" valueType="num">
                                      <p:cBhvr>
                                        <p:cTn id="5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5" grpId="1"/>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WHAT IS DOCTRINE?</a:t>
            </a:r>
          </a:p>
        </p:txBody>
      </p:sp>
      <p:sp>
        <p:nvSpPr>
          <p:cNvPr id="3" name="Content Placeholder 2"/>
          <p:cNvSpPr>
            <a:spLocks noGrp="1"/>
          </p:cNvSpPr>
          <p:nvPr>
            <p:ph idx="1"/>
          </p:nvPr>
        </p:nvSpPr>
        <p:spPr>
          <a:xfrm>
            <a:off x="914400" y="4114799"/>
            <a:ext cx="8229600" cy="2514600"/>
          </a:xfrm>
        </p:spPr>
        <p:txBody>
          <a:bodyPr/>
          <a:lstStyle/>
          <a:p>
            <a:pPr marL="0" indent="0">
              <a:buNone/>
            </a:pPr>
            <a:r>
              <a:rPr lang="en-US" dirty="0"/>
              <a:t>I. What is Doctrine? (</a:t>
            </a:r>
            <a:r>
              <a:rPr lang="en-US" b="1" dirty="0"/>
              <a:t>II Timothy 4:2</a:t>
            </a:r>
            <a:r>
              <a:rPr lang="en-US" dirty="0"/>
              <a:t>)</a:t>
            </a:r>
          </a:p>
          <a:p>
            <a:pPr marL="0" indent="0">
              <a:buNone/>
            </a:pPr>
            <a:r>
              <a:rPr lang="en-US" dirty="0"/>
              <a:t>   A. From the Greek, the root word is </a:t>
            </a:r>
            <a:r>
              <a:rPr lang="en-US" i="1" dirty="0" err="1"/>
              <a:t>didache</a:t>
            </a:r>
            <a:r>
              <a:rPr lang="en-US" i="1" dirty="0"/>
              <a:t> </a:t>
            </a:r>
          </a:p>
          <a:p>
            <a:pPr marL="0" indent="0">
              <a:buNone/>
            </a:pPr>
            <a:r>
              <a:rPr lang="en-US" i="1" dirty="0"/>
              <a:t>       </a:t>
            </a:r>
            <a:r>
              <a:rPr lang="en-US" dirty="0"/>
              <a:t>and means teaching or that which is taught. </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1524000"/>
            <a:ext cx="2316480" cy="2781300"/>
          </a:xfrm>
          <a:prstGeom prst="rect">
            <a:avLst/>
          </a:prstGeom>
        </p:spPr>
      </p:pic>
      <p:pic>
        <p:nvPicPr>
          <p:cNvPr id="5" name="Picture 2" descr="http://4.bp.blogspot.com/-psgvG4LOvxs/Vl3pgSLic1I/AAAAAAAAloE/GjROP6-GfdU/s1600/ZPORTAL%2BCONHECER%2BPARA%2BAMAR.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274321" y="2438400"/>
            <a:ext cx="1874520" cy="2352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69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9"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3000" fill="hold"/>
                                        <p:tgtEl>
                                          <p:spTgt spid="5"/>
                                        </p:tgtEl>
                                        <p:attrNameLst>
                                          <p:attrName>ppt_x</p:attrName>
                                        </p:attrNameLst>
                                      </p:cBhvr>
                                      <p:tavLst>
                                        <p:tav tm="0">
                                          <p:val>
                                            <p:strVal val="0-#ppt_w/2"/>
                                          </p:val>
                                        </p:tav>
                                        <p:tav tm="100000">
                                          <p:val>
                                            <p:strVal val="#ppt_x"/>
                                          </p:val>
                                        </p:tav>
                                      </p:tavLst>
                                    </p:anim>
                                    <p:anim calcmode="lin" valueType="num">
                                      <p:cBhvr additive="base">
                                        <p:cTn id="21" dur="3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fade">
                                      <p:cBhvr>
                                        <p:cTn id="38" dur="1000"/>
                                        <p:tgtEl>
                                          <p:spTgt spid="3">
                                            <p:txEl>
                                              <p:pRg st="2" end="2"/>
                                            </p:txEl>
                                          </p:spTgt>
                                        </p:tgtEl>
                                      </p:cBhvr>
                                    </p:animEffect>
                                    <p:anim calcmode="lin" valueType="num">
                                      <p:cBhvr>
                                        <p:cTn id="3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t>DOES DOCTRINE MAKE A DIFFERENCE?</a:t>
            </a:r>
          </a:p>
        </p:txBody>
      </p:sp>
      <p:sp>
        <p:nvSpPr>
          <p:cNvPr id="3" name="Content Placeholder 2"/>
          <p:cNvSpPr>
            <a:spLocks noGrp="1"/>
          </p:cNvSpPr>
          <p:nvPr>
            <p:ph idx="1"/>
          </p:nvPr>
        </p:nvSpPr>
        <p:spPr>
          <a:xfrm>
            <a:off x="152400" y="1752600"/>
            <a:ext cx="8915400" cy="5257800"/>
          </a:xfrm>
        </p:spPr>
        <p:txBody>
          <a:bodyPr>
            <a:normAutofit fontScale="25000" lnSpcReduction="20000"/>
          </a:bodyPr>
          <a:lstStyle/>
          <a:p>
            <a:pPr marL="0" indent="0">
              <a:buNone/>
            </a:pPr>
            <a:r>
              <a:rPr lang="en-US" sz="9600" dirty="0"/>
              <a:t>II. Does Doctrine make a difference? (</a:t>
            </a:r>
            <a:r>
              <a:rPr lang="en-US" sz="9600" b="1" dirty="0"/>
              <a:t>II Timothy 4:3</a:t>
            </a:r>
            <a:r>
              <a:rPr lang="en-US" sz="9600" dirty="0"/>
              <a:t>)</a:t>
            </a:r>
          </a:p>
          <a:p>
            <a:pPr marL="0" indent="0">
              <a:buNone/>
            </a:pPr>
            <a:r>
              <a:rPr lang="en-US" sz="9600" dirty="0"/>
              <a:t>   A. “they will not endure </a:t>
            </a:r>
            <a:r>
              <a:rPr lang="en-US" sz="9600" i="1" dirty="0"/>
              <a:t>sound doctrine” </a:t>
            </a:r>
            <a:r>
              <a:rPr lang="en-US" sz="9600" b="1" dirty="0"/>
              <a:t>4:3</a:t>
            </a:r>
            <a:r>
              <a:rPr lang="en-US" sz="9600" dirty="0"/>
              <a:t> </a:t>
            </a:r>
          </a:p>
          <a:p>
            <a:pPr marL="0" indent="0">
              <a:buNone/>
            </a:pPr>
            <a:r>
              <a:rPr lang="en-US" sz="9600" dirty="0"/>
              <a:t>     1. If it’s not sound, what else could there be? </a:t>
            </a:r>
          </a:p>
          <a:p>
            <a:pPr marL="0" indent="0">
              <a:buNone/>
            </a:pPr>
            <a:r>
              <a:rPr lang="en-US" sz="9600" dirty="0"/>
              <a:t>         a. “other doctrine” </a:t>
            </a:r>
            <a:r>
              <a:rPr lang="en-US" sz="9600" b="1" dirty="0"/>
              <a:t>I Timothy 1:3</a:t>
            </a:r>
            <a:endParaRPr lang="en-US" sz="9600" dirty="0"/>
          </a:p>
          <a:p>
            <a:pPr marL="0" indent="0">
              <a:buNone/>
            </a:pPr>
            <a:r>
              <a:rPr lang="en-US" sz="9600" b="1" dirty="0"/>
              <a:t>         </a:t>
            </a:r>
            <a:r>
              <a:rPr lang="en-US" sz="9600" dirty="0"/>
              <a:t>b. Doctrines that come from or are authored by men                    </a:t>
            </a:r>
          </a:p>
          <a:p>
            <a:pPr marL="0" indent="0">
              <a:buNone/>
            </a:pPr>
            <a:r>
              <a:rPr lang="en-US" sz="9600" b="1" dirty="0"/>
              <a:t>              </a:t>
            </a:r>
            <a:r>
              <a:rPr lang="en-US" sz="9600" b="1" u="sng" dirty="0"/>
              <a:t>Matthew 15:7-9</a:t>
            </a:r>
            <a:r>
              <a:rPr lang="en-US" sz="9600" b="1" dirty="0"/>
              <a:t>,</a:t>
            </a:r>
            <a:r>
              <a:rPr lang="en-US" sz="9600" dirty="0"/>
              <a:t> </a:t>
            </a:r>
            <a:r>
              <a:rPr lang="en-US" sz="9600" b="1" dirty="0"/>
              <a:t>Mark 7:7</a:t>
            </a:r>
            <a:endParaRPr lang="en-US" sz="9600" dirty="0"/>
          </a:p>
          <a:p>
            <a:pPr marL="0" indent="0">
              <a:buNone/>
            </a:pPr>
            <a:r>
              <a:rPr lang="en-US" sz="9600" b="1" dirty="0"/>
              <a:t>         </a:t>
            </a:r>
            <a:r>
              <a:rPr lang="en-US" sz="9600" dirty="0"/>
              <a:t>C. Doctrines of devils </a:t>
            </a:r>
            <a:r>
              <a:rPr lang="en-US" sz="9600" b="1" dirty="0"/>
              <a:t>I Timothy 4:1</a:t>
            </a:r>
            <a:endParaRPr lang="en-US" sz="9600" dirty="0"/>
          </a:p>
          <a:p>
            <a:pPr marL="0" indent="0">
              <a:buNone/>
            </a:pPr>
            <a:r>
              <a:rPr lang="en-US" sz="9600" dirty="0"/>
              <a:t>         d. Strange doctrine</a:t>
            </a:r>
            <a:r>
              <a:rPr lang="en-US" sz="9600" b="1" dirty="0"/>
              <a:t> Hebrews 13:9</a:t>
            </a:r>
            <a:endParaRPr lang="en-US" sz="9600" dirty="0"/>
          </a:p>
          <a:p>
            <a:pPr marL="0" indent="0">
              <a:buNone/>
            </a:pPr>
            <a:r>
              <a:rPr lang="en-US" sz="9600" b="1" dirty="0"/>
              <a:t>         </a:t>
            </a:r>
            <a:r>
              <a:rPr lang="en-US" sz="9600" dirty="0"/>
              <a:t>e.</a:t>
            </a:r>
            <a:r>
              <a:rPr lang="en-US" sz="9600" b="1" dirty="0"/>
              <a:t> </a:t>
            </a:r>
            <a:r>
              <a:rPr lang="en-US" sz="9600" dirty="0"/>
              <a:t>False doctrine is deceptive and causes separation </a:t>
            </a:r>
          </a:p>
          <a:p>
            <a:pPr marL="0" indent="0">
              <a:buNone/>
            </a:pPr>
            <a:r>
              <a:rPr lang="en-US" sz="9600" dirty="0"/>
              <a:t>            (</a:t>
            </a:r>
            <a:r>
              <a:rPr lang="en-US" sz="9600" b="1" dirty="0"/>
              <a:t>v. 9</a:t>
            </a:r>
            <a:r>
              <a:rPr lang="en-US" sz="9600" dirty="0"/>
              <a:t> </a:t>
            </a:r>
            <a:r>
              <a:rPr lang="en-US" sz="9600" dirty="0" err="1"/>
              <a:t>transgresseth</a:t>
            </a:r>
            <a:r>
              <a:rPr lang="en-US" sz="9600" dirty="0"/>
              <a:t> - to go beyond) from Father &amp; Son                      </a:t>
            </a:r>
          </a:p>
          <a:p>
            <a:pPr marL="0" indent="0">
              <a:buNone/>
            </a:pPr>
            <a:r>
              <a:rPr lang="en-US" sz="9600" b="1" dirty="0"/>
              <a:t>             II John v. 7-11</a:t>
            </a:r>
            <a:endParaRPr lang="en-US" sz="9600" dirty="0"/>
          </a:p>
          <a:p>
            <a:pPr marL="0" indent="0">
              <a:buNone/>
            </a:pPr>
            <a:r>
              <a:rPr lang="en-US" sz="9600" b="1" dirty="0"/>
              <a:t>          </a:t>
            </a:r>
            <a:r>
              <a:rPr lang="en-US" sz="9600" dirty="0"/>
              <a:t>1. We are told how to treat those that bring false doctrine             </a:t>
            </a:r>
          </a:p>
          <a:p>
            <a:pPr marL="0" indent="0">
              <a:buNone/>
            </a:pPr>
            <a:r>
              <a:rPr lang="en-US" sz="9600" b="1" dirty="0"/>
              <a:t>               II John v. 10</a:t>
            </a:r>
            <a:endParaRPr lang="en-US" sz="9600" dirty="0"/>
          </a:p>
          <a:p>
            <a:pPr marL="0" indent="0">
              <a:buNone/>
            </a:pPr>
            <a:r>
              <a:rPr lang="en-US" sz="9600" b="1" dirty="0"/>
              <a:t>          </a:t>
            </a:r>
            <a:r>
              <a:rPr lang="en-US" sz="9600" dirty="0"/>
              <a:t>2. Don’t be a contributor to another’s wrong </a:t>
            </a:r>
            <a:r>
              <a:rPr lang="en-US" sz="9600" b="1" dirty="0"/>
              <a:t>II John v. 11</a:t>
            </a:r>
            <a:endParaRPr lang="en-US" sz="9600" dirty="0"/>
          </a:p>
          <a:p>
            <a:pPr marL="0" indent="0">
              <a:buNone/>
            </a:pPr>
            <a:endParaRPr lang="en-US" dirty="0"/>
          </a:p>
        </p:txBody>
      </p:sp>
      <p:pic>
        <p:nvPicPr>
          <p:cNvPr id="4"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381000" y="0"/>
            <a:ext cx="1447798" cy="187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1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3000" fill="hold"/>
                                        <p:tgtEl>
                                          <p:spTgt spid="4"/>
                                        </p:tgtEl>
                                        <p:attrNameLst>
                                          <p:attrName>ppt_x</p:attrName>
                                        </p:attrNameLst>
                                      </p:cBhvr>
                                      <p:tavLst>
                                        <p:tav tm="0">
                                          <p:val>
                                            <p:strVal val="0-#ppt_w/2"/>
                                          </p:val>
                                        </p:tav>
                                        <p:tav tm="100000">
                                          <p:val>
                                            <p:strVal val="#ppt_x"/>
                                          </p:val>
                                        </p:tav>
                                      </p:tavLst>
                                    </p:anim>
                                    <p:anim calcmode="lin" valueType="num">
                                      <p:cBhvr additive="base">
                                        <p:cTn id="16" dur="3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000"/>
                                        <p:tgtEl>
                                          <p:spTgt spid="3">
                                            <p:txEl>
                                              <p:pRg st="8" end="8"/>
                                            </p:txEl>
                                          </p:spTgt>
                                        </p:tgtEl>
                                      </p:cBhvr>
                                    </p:animEffect>
                                    <p:anim calcmode="lin" valueType="num">
                                      <p:cBhvr>
                                        <p:cTn id="7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9" end="9"/>
                                            </p:txEl>
                                          </p:spTgt>
                                        </p:tgtEl>
                                        <p:attrNameLst>
                                          <p:attrName>style.visibility</p:attrName>
                                        </p:attrNameLst>
                                      </p:cBhvr>
                                      <p:to>
                                        <p:strVal val="visible"/>
                                      </p:to>
                                    </p:set>
                                    <p:animEffect transition="in" filter="fade">
                                      <p:cBhvr>
                                        <p:cTn id="80" dur="1000"/>
                                        <p:tgtEl>
                                          <p:spTgt spid="3">
                                            <p:txEl>
                                              <p:pRg st="9" end="9"/>
                                            </p:txEl>
                                          </p:spTgt>
                                        </p:tgtEl>
                                      </p:cBhvr>
                                    </p:animEffect>
                                    <p:anim calcmode="lin" valueType="num">
                                      <p:cBhvr>
                                        <p:cTn id="8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0" end="10"/>
                                            </p:txEl>
                                          </p:spTgt>
                                        </p:tgtEl>
                                        <p:attrNameLst>
                                          <p:attrName>style.visibility</p:attrName>
                                        </p:attrNameLst>
                                      </p:cBhvr>
                                      <p:to>
                                        <p:strVal val="visible"/>
                                      </p:to>
                                    </p:set>
                                    <p:animEffect transition="in" filter="fade">
                                      <p:cBhvr>
                                        <p:cTn id="85" dur="1000"/>
                                        <p:tgtEl>
                                          <p:spTgt spid="3">
                                            <p:txEl>
                                              <p:pRg st="10" end="10"/>
                                            </p:txEl>
                                          </p:spTgt>
                                        </p:tgtEl>
                                      </p:cBhvr>
                                    </p:animEffect>
                                    <p:anim calcmode="lin" valueType="num">
                                      <p:cBhvr>
                                        <p:cTn id="8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3">
                                            <p:txEl>
                                              <p:pRg st="11" end="11"/>
                                            </p:txEl>
                                          </p:spTgt>
                                        </p:tgtEl>
                                        <p:attrNameLst>
                                          <p:attrName>style.visibility</p:attrName>
                                        </p:attrNameLst>
                                      </p:cBhvr>
                                      <p:to>
                                        <p:strVal val="visible"/>
                                      </p:to>
                                    </p:set>
                                    <p:animEffect transition="in" filter="fade">
                                      <p:cBhvr>
                                        <p:cTn id="92" dur="1000"/>
                                        <p:tgtEl>
                                          <p:spTgt spid="3">
                                            <p:txEl>
                                              <p:pRg st="11" end="11"/>
                                            </p:txEl>
                                          </p:spTgt>
                                        </p:tgtEl>
                                      </p:cBhvr>
                                    </p:animEffect>
                                    <p:anim calcmode="lin" valueType="num">
                                      <p:cBhvr>
                                        <p:cTn id="9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3">
                                            <p:txEl>
                                              <p:pRg st="12" end="12"/>
                                            </p:txEl>
                                          </p:spTgt>
                                        </p:tgtEl>
                                        <p:attrNameLst>
                                          <p:attrName>style.visibility</p:attrName>
                                        </p:attrNameLst>
                                      </p:cBhvr>
                                      <p:to>
                                        <p:strVal val="visible"/>
                                      </p:to>
                                    </p:set>
                                    <p:animEffect transition="in" filter="fade">
                                      <p:cBhvr>
                                        <p:cTn id="97" dur="1000"/>
                                        <p:tgtEl>
                                          <p:spTgt spid="3">
                                            <p:txEl>
                                              <p:pRg st="12" end="12"/>
                                            </p:txEl>
                                          </p:spTgt>
                                        </p:tgtEl>
                                      </p:cBhvr>
                                    </p:animEffect>
                                    <p:anim calcmode="lin" valueType="num">
                                      <p:cBhvr>
                                        <p:cTn id="9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3">
                                            <p:txEl>
                                              <p:pRg st="13" end="13"/>
                                            </p:txEl>
                                          </p:spTgt>
                                        </p:tgtEl>
                                        <p:attrNameLst>
                                          <p:attrName>style.visibility</p:attrName>
                                        </p:attrNameLst>
                                      </p:cBhvr>
                                      <p:to>
                                        <p:strVal val="visible"/>
                                      </p:to>
                                    </p:set>
                                    <p:animEffect transition="in" filter="fade">
                                      <p:cBhvr>
                                        <p:cTn id="104" dur="1000"/>
                                        <p:tgtEl>
                                          <p:spTgt spid="3">
                                            <p:txEl>
                                              <p:pRg st="13" end="13"/>
                                            </p:txEl>
                                          </p:spTgt>
                                        </p:tgtEl>
                                      </p:cBhvr>
                                    </p:animEffect>
                                    <p:anim calcmode="lin" valueType="num">
                                      <p:cBhvr>
                                        <p:cTn id="10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a:t>DOES DOCTRINE MAKE A DIFFERENCE?</a:t>
            </a:r>
            <a:br>
              <a:rPr lang="en-US" dirty="0"/>
            </a:br>
            <a:r>
              <a:rPr lang="en-US" sz="1600" b="1" u="sng" dirty="0"/>
              <a:t>CONTINUED</a:t>
            </a:r>
          </a:p>
        </p:txBody>
      </p:sp>
      <p:sp>
        <p:nvSpPr>
          <p:cNvPr id="3" name="Content Placeholder 2"/>
          <p:cNvSpPr>
            <a:spLocks noGrp="1"/>
          </p:cNvSpPr>
          <p:nvPr>
            <p:ph idx="1"/>
          </p:nvPr>
        </p:nvSpPr>
        <p:spPr>
          <a:xfrm>
            <a:off x="457200" y="2133600"/>
            <a:ext cx="8229600" cy="4525963"/>
          </a:xfrm>
        </p:spPr>
        <p:txBody>
          <a:bodyPr>
            <a:normAutofit fontScale="92500"/>
          </a:bodyPr>
          <a:lstStyle/>
          <a:p>
            <a:pPr marL="0" indent="0">
              <a:buNone/>
            </a:pPr>
            <a:r>
              <a:rPr lang="en-US" b="1" dirty="0"/>
              <a:t> </a:t>
            </a:r>
            <a:r>
              <a:rPr lang="en-US" dirty="0"/>
              <a:t>B.</a:t>
            </a:r>
            <a:r>
              <a:rPr lang="en-US" b="1" dirty="0"/>
              <a:t> </a:t>
            </a:r>
            <a:r>
              <a:rPr lang="en-US" dirty="0"/>
              <a:t>Positive examples of Doctrine </a:t>
            </a:r>
          </a:p>
          <a:p>
            <a:pPr marL="0" indent="0">
              <a:buNone/>
            </a:pPr>
            <a:r>
              <a:rPr lang="en-US" dirty="0"/>
              <a:t>     1. Sound doctrine </a:t>
            </a:r>
            <a:r>
              <a:rPr lang="en-US" b="1" dirty="0"/>
              <a:t>Titus 1:9</a:t>
            </a:r>
            <a:r>
              <a:rPr lang="en-US" dirty="0"/>
              <a:t>, </a:t>
            </a:r>
            <a:r>
              <a:rPr lang="en-US" b="1" dirty="0"/>
              <a:t>Titus 2:1</a:t>
            </a:r>
            <a:r>
              <a:rPr lang="en-US" dirty="0"/>
              <a:t>, </a:t>
            </a:r>
          </a:p>
          <a:p>
            <a:pPr marL="0" indent="0">
              <a:buNone/>
            </a:pPr>
            <a:r>
              <a:rPr lang="en-US" dirty="0"/>
              <a:t>     2. Doctrine that frees us from sin </a:t>
            </a:r>
            <a:r>
              <a:rPr lang="en-US" b="1" dirty="0"/>
              <a:t>Romans 6:17</a:t>
            </a:r>
            <a:endParaRPr lang="en-US" dirty="0"/>
          </a:p>
          <a:p>
            <a:pPr marL="0" indent="0">
              <a:buNone/>
            </a:pPr>
            <a:r>
              <a:rPr lang="en-US" b="1" dirty="0"/>
              <a:t>       </a:t>
            </a:r>
            <a:r>
              <a:rPr lang="en-US" dirty="0"/>
              <a:t>a.</a:t>
            </a:r>
            <a:r>
              <a:rPr lang="en-US" b="1" dirty="0"/>
              <a:t> </a:t>
            </a:r>
            <a:r>
              <a:rPr lang="en-US" dirty="0"/>
              <a:t>This doctrine is truth </a:t>
            </a:r>
            <a:r>
              <a:rPr lang="en-US" b="1" dirty="0"/>
              <a:t>John 8:32</a:t>
            </a:r>
            <a:r>
              <a:rPr lang="en-US" dirty="0"/>
              <a:t>, </a:t>
            </a:r>
            <a:r>
              <a:rPr lang="en-US" b="1" dirty="0"/>
              <a:t>John 17:17</a:t>
            </a:r>
            <a:endParaRPr lang="en-US" dirty="0"/>
          </a:p>
          <a:p>
            <a:pPr marL="0" indent="0">
              <a:buNone/>
            </a:pPr>
            <a:r>
              <a:rPr lang="en-US" dirty="0"/>
              <a:t>       b. we speak what we have been told to speak </a:t>
            </a:r>
          </a:p>
          <a:p>
            <a:pPr marL="0" indent="0">
              <a:buNone/>
            </a:pPr>
            <a:r>
              <a:rPr lang="en-US" dirty="0"/>
              <a:t>          (through the Word) </a:t>
            </a:r>
            <a:r>
              <a:rPr lang="en-US" b="1" dirty="0"/>
              <a:t>I Peter 4:1 </a:t>
            </a:r>
            <a:endParaRPr lang="en-US" dirty="0"/>
          </a:p>
          <a:p>
            <a:pPr marL="0" indent="0">
              <a:buNone/>
            </a:pPr>
            <a:r>
              <a:rPr lang="en-US" dirty="0"/>
              <a:t>         1. Example – The Presidents Ambassadors </a:t>
            </a:r>
          </a:p>
          <a:p>
            <a:pPr marL="0" indent="0">
              <a:buNone/>
            </a:pPr>
            <a:r>
              <a:rPr lang="en-US" dirty="0"/>
              <a:t>            (we are God’s Ambassadors)</a:t>
            </a:r>
          </a:p>
        </p:txBody>
      </p:sp>
      <p:pic>
        <p:nvPicPr>
          <p:cNvPr id="4"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6699" y="837247"/>
            <a:ext cx="1447798" cy="187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33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3000" fill="hold"/>
                                        <p:tgtEl>
                                          <p:spTgt spid="4"/>
                                        </p:tgtEl>
                                        <p:attrNameLst>
                                          <p:attrName>ppt_x</p:attrName>
                                        </p:attrNameLst>
                                      </p:cBhvr>
                                      <p:tavLst>
                                        <p:tav tm="0">
                                          <p:val>
                                            <p:strVal val="0-#ppt_w/2"/>
                                          </p:val>
                                        </p:tav>
                                        <p:tav tm="100000">
                                          <p:val>
                                            <p:strVal val="#ppt_x"/>
                                          </p:val>
                                        </p:tav>
                                      </p:tavLst>
                                    </p:anim>
                                    <p:anim calcmode="lin" valueType="num">
                                      <p:cBhvr additive="base">
                                        <p:cTn id="16" dur="3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1000"/>
                                        <p:tgtEl>
                                          <p:spTgt spid="3">
                                            <p:txEl>
                                              <p:pRg st="7" end="7"/>
                                            </p:txEl>
                                          </p:spTgt>
                                        </p:tgtEl>
                                      </p:cBhvr>
                                    </p:animEffect>
                                    <p:anim calcmode="lin" valueType="num">
                                      <p:cBhvr>
                                        <p:cTn id="6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01" y="0"/>
            <a:ext cx="9080366" cy="6822623"/>
          </a:xfrm>
          <a:prstGeom prst="rect">
            <a:avLst/>
          </a:prstGeom>
        </p:spPr>
      </p:pic>
    </p:spTree>
    <p:extLst>
      <p:ext uri="{BB962C8B-B14F-4D97-AF65-F5344CB8AC3E}">
        <p14:creationId xmlns:p14="http://schemas.microsoft.com/office/powerpoint/2010/main" val="355965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4800" b="1" dirty="0"/>
              <a:t>III. Doctrine That Is Original</a:t>
            </a:r>
            <a:br>
              <a:rPr lang="en-US" sz="4800" b="1" dirty="0"/>
            </a:br>
            <a:r>
              <a:rPr lang="en-US" sz="4800" b="1" dirty="0"/>
              <a:t> (not counterfeit) </a:t>
            </a:r>
            <a:br>
              <a:rPr lang="en-US" sz="4800" b="1" dirty="0"/>
            </a:br>
            <a:r>
              <a:rPr lang="en-US" sz="2400" b="1" dirty="0"/>
              <a:t>Part 1</a:t>
            </a:r>
            <a:br>
              <a:rPr lang="en-US" sz="4800" b="1" dirty="0"/>
            </a:br>
            <a:endParaRPr lang="en-US" sz="4800" b="1" dirty="0"/>
          </a:p>
        </p:txBody>
      </p:sp>
      <p:sp>
        <p:nvSpPr>
          <p:cNvPr id="3" name="Content Placeholder 2"/>
          <p:cNvSpPr>
            <a:spLocks noGrp="1"/>
          </p:cNvSpPr>
          <p:nvPr>
            <p:ph idx="1"/>
          </p:nvPr>
        </p:nvSpPr>
        <p:spPr>
          <a:xfrm>
            <a:off x="457199" y="1600200"/>
            <a:ext cx="8915400" cy="4876800"/>
          </a:xfrm>
        </p:spPr>
        <p:txBody>
          <a:bodyPr>
            <a:normAutofit fontScale="85000" lnSpcReduction="10000"/>
          </a:bodyPr>
          <a:lstStyle/>
          <a:p>
            <a:pPr marL="0" indent="0">
              <a:buNone/>
            </a:pPr>
            <a:r>
              <a:rPr lang="en-US" dirty="0"/>
              <a:t>III. Doctrine That Is Original (not counterfeit) </a:t>
            </a:r>
          </a:p>
          <a:p>
            <a:pPr marL="0" indent="0">
              <a:buNone/>
            </a:pPr>
            <a:r>
              <a:rPr lang="en-US" dirty="0"/>
              <a:t>     (Explain how government treasury agents study originals)</a:t>
            </a:r>
          </a:p>
          <a:p>
            <a:pPr marL="0" lvl="0" indent="0">
              <a:buNone/>
            </a:pPr>
            <a:r>
              <a:rPr lang="en-US" dirty="0"/>
              <a:t>A. Communion on the first day of the week </a:t>
            </a:r>
            <a:r>
              <a:rPr lang="en-US" b="1" dirty="0"/>
              <a:t>Acts 20:7</a:t>
            </a:r>
            <a:endParaRPr lang="en-US" dirty="0"/>
          </a:p>
          <a:p>
            <a:pPr marL="0" indent="0">
              <a:buNone/>
            </a:pPr>
            <a:r>
              <a:rPr lang="en-US" b="1" dirty="0"/>
              <a:t>  </a:t>
            </a:r>
            <a:r>
              <a:rPr lang="en-US" dirty="0"/>
              <a:t>1. Paul notes the reason we take communion </a:t>
            </a:r>
            <a:r>
              <a:rPr lang="en-US" b="1" dirty="0"/>
              <a:t>I Cor. 11:23-30</a:t>
            </a:r>
            <a:endParaRPr lang="en-US" dirty="0"/>
          </a:p>
          <a:p>
            <a:pPr marL="0" lvl="0" indent="0">
              <a:buNone/>
            </a:pPr>
            <a:r>
              <a:rPr lang="en-US" dirty="0"/>
              <a:t>B. Collection    “     “    “     “    “   “      “   </a:t>
            </a:r>
            <a:r>
              <a:rPr lang="en-US" b="1" dirty="0"/>
              <a:t>I Corinthians 16:1-2</a:t>
            </a:r>
            <a:r>
              <a:rPr lang="en-US" dirty="0"/>
              <a:t> </a:t>
            </a:r>
          </a:p>
          <a:p>
            <a:pPr marL="0" lvl="0" indent="0">
              <a:buNone/>
            </a:pPr>
            <a:r>
              <a:rPr lang="en-US" dirty="0"/>
              <a:t>C. Recognize that God is awesome </a:t>
            </a:r>
            <a:r>
              <a:rPr lang="en-US" b="1" dirty="0"/>
              <a:t>Psalm 111:9</a:t>
            </a:r>
            <a:r>
              <a:rPr lang="en-US" dirty="0"/>
              <a:t> (K.J.V.)</a:t>
            </a:r>
          </a:p>
          <a:p>
            <a:pPr marL="0" lvl="0" indent="0">
              <a:buNone/>
            </a:pPr>
            <a:r>
              <a:rPr lang="en-US" dirty="0"/>
              <a:t>D. Sing in the Worship Service </a:t>
            </a:r>
            <a:r>
              <a:rPr lang="en-US" b="1" dirty="0"/>
              <a:t>Colossians 3:16</a:t>
            </a:r>
            <a:r>
              <a:rPr lang="en-US" dirty="0"/>
              <a:t>, </a:t>
            </a:r>
          </a:p>
          <a:p>
            <a:pPr marL="0" lvl="0" indent="0">
              <a:buNone/>
            </a:pPr>
            <a:r>
              <a:rPr lang="en-US" b="1" dirty="0"/>
              <a:t>     Ephesians 5:19</a:t>
            </a:r>
            <a:r>
              <a:rPr lang="en-US" dirty="0"/>
              <a:t>, </a:t>
            </a:r>
            <a:r>
              <a:rPr lang="en-US" b="1" dirty="0"/>
              <a:t>Matthew 26:30</a:t>
            </a:r>
            <a:endParaRPr lang="en-US" dirty="0"/>
          </a:p>
          <a:p>
            <a:pPr marL="0" lvl="0" indent="0">
              <a:buNone/>
            </a:pPr>
            <a:r>
              <a:rPr lang="en-US" dirty="0"/>
              <a:t>E. Praying </a:t>
            </a:r>
            <a:r>
              <a:rPr lang="en-US" b="1" dirty="0"/>
              <a:t>Acts 2:42</a:t>
            </a:r>
            <a:endParaRPr lang="en-US" dirty="0"/>
          </a:p>
          <a:p>
            <a:pPr marL="0" lvl="0" indent="0">
              <a:buNone/>
            </a:pPr>
            <a:r>
              <a:rPr lang="en-US" dirty="0"/>
              <a:t>F. Preaching</a:t>
            </a:r>
            <a:r>
              <a:rPr lang="en-US" b="1" dirty="0"/>
              <a:t> II Timothy 4:2</a:t>
            </a:r>
            <a:endParaRPr lang="en-US" dirty="0"/>
          </a:p>
          <a:p>
            <a:pPr marL="0" indent="0">
              <a:buNone/>
            </a:pPr>
            <a:endParaRPr lang="en-US" dirty="0"/>
          </a:p>
        </p:txBody>
      </p:sp>
      <p:pic>
        <p:nvPicPr>
          <p:cNvPr id="4"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381000" y="242727"/>
            <a:ext cx="1676398" cy="187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05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3000" fill="hold"/>
                                        <p:tgtEl>
                                          <p:spTgt spid="4"/>
                                        </p:tgtEl>
                                        <p:attrNameLst>
                                          <p:attrName>ppt_x</p:attrName>
                                        </p:attrNameLst>
                                      </p:cBhvr>
                                      <p:tavLst>
                                        <p:tav tm="0">
                                          <p:val>
                                            <p:strVal val="0-#ppt_w/2"/>
                                          </p:val>
                                        </p:tav>
                                        <p:tav tm="100000">
                                          <p:val>
                                            <p:strVal val="#ppt_x"/>
                                          </p:val>
                                        </p:tav>
                                      </p:tavLst>
                                    </p:anim>
                                    <p:anim calcmode="lin" valueType="num">
                                      <p:cBhvr additive="base">
                                        <p:cTn id="16" dur="3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1000"/>
                                        <p:tgtEl>
                                          <p:spTgt spid="3">
                                            <p:txEl>
                                              <p:pRg st="7" end="7"/>
                                            </p:txEl>
                                          </p:spTgt>
                                        </p:tgtEl>
                                      </p:cBhvr>
                                    </p:animEffect>
                                    <p:anim calcmode="lin" valueType="num">
                                      <p:cBhvr>
                                        <p:cTn id="6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1000"/>
                                        <p:tgtEl>
                                          <p:spTgt spid="3">
                                            <p:txEl>
                                              <p:pRg st="8" end="8"/>
                                            </p:txEl>
                                          </p:spTgt>
                                        </p:tgtEl>
                                      </p:cBhvr>
                                    </p:animEffect>
                                    <p:anim calcmode="lin" valueType="num">
                                      <p:cBhvr>
                                        <p:cTn id="7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9" end="9"/>
                                            </p:txEl>
                                          </p:spTgt>
                                        </p:tgtEl>
                                        <p:attrNameLst>
                                          <p:attrName>style.visibility</p:attrName>
                                        </p:attrNameLst>
                                      </p:cBhvr>
                                      <p:to>
                                        <p:strVal val="visible"/>
                                      </p:to>
                                    </p:set>
                                    <p:animEffect transition="in" filter="fade">
                                      <p:cBhvr>
                                        <p:cTn id="80" dur="1000"/>
                                        <p:tgtEl>
                                          <p:spTgt spid="3">
                                            <p:txEl>
                                              <p:pRg st="9" end="9"/>
                                            </p:txEl>
                                          </p:spTgt>
                                        </p:tgtEl>
                                      </p:cBhvr>
                                    </p:animEffect>
                                    <p:anim calcmode="lin" valueType="num">
                                      <p:cBhvr>
                                        <p:cTn id="8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III. Doctrine That Is Original</a:t>
            </a:r>
            <a:br>
              <a:rPr lang="en-US" b="1" dirty="0"/>
            </a:br>
            <a:r>
              <a:rPr lang="en-US" b="1" dirty="0"/>
              <a:t> (not counterfeit) </a:t>
            </a:r>
            <a:br>
              <a:rPr lang="en-US" b="1" dirty="0"/>
            </a:br>
            <a:r>
              <a:rPr lang="en-US" sz="2700" b="1" dirty="0"/>
              <a:t>Part 2</a:t>
            </a:r>
            <a:endParaRPr lang="en-US" sz="2700" dirty="0"/>
          </a:p>
        </p:txBody>
      </p:sp>
      <p:sp>
        <p:nvSpPr>
          <p:cNvPr id="3" name="Content Placeholder 2"/>
          <p:cNvSpPr>
            <a:spLocks noGrp="1"/>
          </p:cNvSpPr>
          <p:nvPr>
            <p:ph idx="1"/>
          </p:nvPr>
        </p:nvSpPr>
        <p:spPr>
          <a:xfrm>
            <a:off x="457200" y="1600200"/>
            <a:ext cx="8991600" cy="4525963"/>
          </a:xfrm>
        </p:spPr>
        <p:txBody>
          <a:bodyPr>
            <a:noAutofit/>
          </a:bodyPr>
          <a:lstStyle/>
          <a:p>
            <a:pPr marL="0" lvl="0" indent="0">
              <a:buNone/>
            </a:pPr>
            <a:r>
              <a:rPr lang="en-US" sz="2400" dirty="0"/>
              <a:t>G. Answering the question of salvation from the scriptures:</a:t>
            </a:r>
          </a:p>
          <a:p>
            <a:pPr marL="0" lvl="0" indent="0">
              <a:buNone/>
            </a:pPr>
            <a:r>
              <a:rPr lang="en-US" sz="2400" dirty="0"/>
              <a:t>   1. What must I do to be saved </a:t>
            </a:r>
            <a:r>
              <a:rPr lang="en-US" sz="2400" b="1" dirty="0"/>
              <a:t>Acts 16:30</a:t>
            </a:r>
            <a:r>
              <a:rPr lang="en-US" sz="2400" dirty="0"/>
              <a:t>; </a:t>
            </a:r>
          </a:p>
          <a:p>
            <a:pPr marL="0" lvl="0" indent="0">
              <a:buNone/>
            </a:pPr>
            <a:r>
              <a:rPr lang="en-US" sz="2400" dirty="0"/>
              <a:t>   2. Men and brethren, what shall we do </a:t>
            </a:r>
            <a:r>
              <a:rPr lang="en-US" sz="2400" b="1" dirty="0"/>
              <a:t>Acts 2:37</a:t>
            </a:r>
            <a:r>
              <a:rPr lang="en-US" sz="2400" dirty="0"/>
              <a:t> </a:t>
            </a:r>
          </a:p>
          <a:p>
            <a:pPr marL="0" lvl="0" indent="0">
              <a:buNone/>
            </a:pPr>
            <a:r>
              <a:rPr lang="en-US" sz="2400" dirty="0"/>
              <a:t>     a. Showing by example what others did to be saved</a:t>
            </a:r>
          </a:p>
          <a:p>
            <a:pPr marL="0" lvl="0" indent="0">
              <a:buNone/>
            </a:pPr>
            <a:r>
              <a:rPr lang="en-US" sz="2400" b="1" dirty="0"/>
              <a:t>       </a:t>
            </a:r>
            <a:r>
              <a:rPr lang="en-US" sz="2400" dirty="0"/>
              <a:t>1. </a:t>
            </a:r>
            <a:r>
              <a:rPr lang="en-US" sz="2400" b="1" dirty="0"/>
              <a:t>Acts 2 </a:t>
            </a:r>
            <a:r>
              <a:rPr lang="en-US" sz="2400" dirty="0"/>
              <a:t>3,000 saved,</a:t>
            </a:r>
            <a:r>
              <a:rPr lang="en-US" sz="2400" b="1" dirty="0"/>
              <a:t> Acts 8 </a:t>
            </a:r>
            <a:r>
              <a:rPr lang="en-US" sz="2400" dirty="0"/>
              <a:t>the eunuch saved,</a:t>
            </a:r>
            <a:r>
              <a:rPr lang="en-US" sz="2400" b="1" dirty="0"/>
              <a:t> </a:t>
            </a:r>
            <a:endParaRPr lang="en-US" sz="2400" dirty="0"/>
          </a:p>
          <a:p>
            <a:pPr marL="0" indent="0">
              <a:buNone/>
            </a:pPr>
            <a:r>
              <a:rPr lang="en-US" sz="2400" b="1" dirty="0"/>
              <a:t>           Acts 16 </a:t>
            </a:r>
            <a:r>
              <a:rPr lang="en-US" sz="2400" dirty="0"/>
              <a:t>Lydia’s household saved &amp; Jailor’s household saved</a:t>
            </a:r>
          </a:p>
          <a:p>
            <a:pPr marL="0" indent="0">
              <a:buNone/>
            </a:pPr>
            <a:r>
              <a:rPr lang="en-US" sz="2400" dirty="0"/>
              <a:t>       2. The pattern was that they - Heard </a:t>
            </a:r>
            <a:r>
              <a:rPr lang="en-US" sz="2400" b="1" dirty="0"/>
              <a:t>Romans 10:17</a:t>
            </a:r>
            <a:r>
              <a:rPr lang="en-US" sz="2400" dirty="0"/>
              <a:t>, Believed  </a:t>
            </a:r>
          </a:p>
          <a:p>
            <a:pPr marL="0" indent="0">
              <a:buNone/>
            </a:pPr>
            <a:r>
              <a:rPr lang="en-US" sz="2400" b="1" dirty="0"/>
              <a:t>            Hebrews 11:6</a:t>
            </a:r>
            <a:r>
              <a:rPr lang="en-US" sz="2400" dirty="0"/>
              <a:t>, Repented </a:t>
            </a:r>
            <a:r>
              <a:rPr lang="en-US" sz="2400" b="1" dirty="0"/>
              <a:t>Acts 17:30</a:t>
            </a:r>
            <a:r>
              <a:rPr lang="en-US" sz="2400" dirty="0"/>
              <a:t>, </a:t>
            </a:r>
          </a:p>
          <a:p>
            <a:pPr marL="0" indent="0">
              <a:buNone/>
            </a:pPr>
            <a:r>
              <a:rPr lang="en-US" sz="2400" dirty="0"/>
              <a:t>            Confessed </a:t>
            </a:r>
            <a:r>
              <a:rPr lang="en-US" sz="2400" b="1" dirty="0"/>
              <a:t>Matthew 10:32-33</a:t>
            </a:r>
            <a:r>
              <a:rPr lang="en-US" sz="2400" dirty="0"/>
              <a:t>, Be Baptized </a:t>
            </a:r>
            <a:r>
              <a:rPr lang="en-US" sz="2400" b="1" dirty="0"/>
              <a:t>Acts 2:38</a:t>
            </a:r>
            <a:endParaRPr lang="en-US" sz="2400" dirty="0"/>
          </a:p>
          <a:p>
            <a:pPr marL="0" indent="0">
              <a:buNone/>
            </a:pPr>
            <a:r>
              <a:rPr lang="en-US" sz="2400" dirty="0"/>
              <a:t>       3. Christ followers / Christians </a:t>
            </a:r>
            <a:r>
              <a:rPr lang="en-US" sz="2400" b="1" dirty="0"/>
              <a:t>Acts 26:28, I Peter 4:16, Acts 11:26</a:t>
            </a:r>
            <a:endParaRPr lang="en-US" sz="2400" dirty="0"/>
          </a:p>
          <a:p>
            <a:pPr marL="0" indent="0">
              <a:buNone/>
            </a:pPr>
            <a:r>
              <a:rPr lang="en-US" sz="2400" dirty="0"/>
              <a:t>H. Be like the </a:t>
            </a:r>
            <a:r>
              <a:rPr lang="en-US" sz="2400" dirty="0" err="1"/>
              <a:t>Bereans</a:t>
            </a:r>
            <a:r>
              <a:rPr lang="en-US" sz="2400" dirty="0"/>
              <a:t>, check things out (</a:t>
            </a:r>
            <a:r>
              <a:rPr lang="en-US" sz="2400" b="1" dirty="0"/>
              <a:t>Acts 17:11) </a:t>
            </a:r>
            <a:r>
              <a:rPr lang="en-US" sz="2400" dirty="0"/>
              <a:t>to be sure that </a:t>
            </a:r>
          </a:p>
          <a:p>
            <a:pPr marL="0" indent="0">
              <a:buNone/>
            </a:pPr>
            <a:r>
              <a:rPr lang="en-US" sz="2400" dirty="0"/>
              <a:t>     there is no deception by means of counterfeit!</a:t>
            </a:r>
          </a:p>
          <a:p>
            <a:pPr marL="0" indent="0">
              <a:buNone/>
            </a:pPr>
            <a:endParaRPr lang="en-US" sz="2400" dirty="0"/>
          </a:p>
        </p:txBody>
      </p:sp>
      <p:pic>
        <p:nvPicPr>
          <p:cNvPr id="4" name="Picture 2" descr="http://4.bp.blogspot.com/-psgvG4LOvxs/Vl3pgSLic1I/AAAAAAAAloE/GjROP6-GfdU/s1600/ZPORTAL%2BCONHECER%2BPARA%2BAMA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381000" y="479265"/>
            <a:ext cx="1447798" cy="1876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07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3000" fill="hold"/>
                                        <p:tgtEl>
                                          <p:spTgt spid="4"/>
                                        </p:tgtEl>
                                        <p:attrNameLst>
                                          <p:attrName>ppt_x</p:attrName>
                                        </p:attrNameLst>
                                      </p:cBhvr>
                                      <p:tavLst>
                                        <p:tav tm="0">
                                          <p:val>
                                            <p:strVal val="0-#ppt_w/2"/>
                                          </p:val>
                                        </p:tav>
                                        <p:tav tm="100000">
                                          <p:val>
                                            <p:strVal val="#ppt_x"/>
                                          </p:val>
                                        </p:tav>
                                      </p:tavLst>
                                    </p:anim>
                                    <p:anim calcmode="lin" valueType="num">
                                      <p:cBhvr additive="base">
                                        <p:cTn id="16" dur="3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0"/>
                                        <p:tgtEl>
                                          <p:spTgt spid="3">
                                            <p:txEl>
                                              <p:pRg st="7" end="7"/>
                                            </p:txEl>
                                          </p:spTgt>
                                        </p:tgtEl>
                                      </p:cBhvr>
                                    </p:animEffect>
                                    <p:anim calcmode="lin" valueType="num">
                                      <p:cBhvr>
                                        <p:cTn id="7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Effect transition="in" filter="fade">
                                      <p:cBhvr>
                                        <p:cTn id="84" dur="1000"/>
                                        <p:tgtEl>
                                          <p:spTgt spid="3">
                                            <p:txEl>
                                              <p:pRg st="9" end="9"/>
                                            </p:txEl>
                                          </p:spTgt>
                                        </p:tgtEl>
                                      </p:cBhvr>
                                    </p:animEffect>
                                    <p:anim calcmode="lin" valueType="num">
                                      <p:cBhvr>
                                        <p:cTn id="8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Effect transition="in" filter="fade">
                                      <p:cBhvr>
                                        <p:cTn id="91" dur="1000"/>
                                        <p:tgtEl>
                                          <p:spTgt spid="3">
                                            <p:txEl>
                                              <p:pRg st="10" end="10"/>
                                            </p:txEl>
                                          </p:spTgt>
                                        </p:tgtEl>
                                      </p:cBhvr>
                                    </p:animEffect>
                                    <p:anim calcmode="lin" valueType="num">
                                      <p:cBhvr>
                                        <p:cTn id="9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3">
                                            <p:txEl>
                                              <p:pRg st="11" end="11"/>
                                            </p:txEl>
                                          </p:spTgt>
                                        </p:tgtEl>
                                        <p:attrNameLst>
                                          <p:attrName>style.visibility</p:attrName>
                                        </p:attrNameLst>
                                      </p:cBhvr>
                                      <p:to>
                                        <p:strVal val="visible"/>
                                      </p:to>
                                    </p:set>
                                    <p:animEffect transition="in" filter="fade">
                                      <p:cBhvr>
                                        <p:cTn id="96" dur="1000"/>
                                        <p:tgtEl>
                                          <p:spTgt spid="3">
                                            <p:txEl>
                                              <p:pRg st="11" end="11"/>
                                            </p:txEl>
                                          </p:spTgt>
                                        </p:tgtEl>
                                      </p:cBhvr>
                                    </p:animEffect>
                                    <p:anim calcmode="lin" valueType="num">
                                      <p:cBhvr>
                                        <p:cTn id="9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1133</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2 Timothy 4:1-5</vt:lpstr>
      <vt:lpstr>Does Doctrine Make A Difference? </vt:lpstr>
      <vt:lpstr>INTRODUCTION</vt:lpstr>
      <vt:lpstr>WHAT IS DOCTRINE?</vt:lpstr>
      <vt:lpstr>DOES DOCTRINE MAKE A DIFFERENCE?</vt:lpstr>
      <vt:lpstr>DOES DOCTRINE MAKE A DIFFERENCE? CONTINUED</vt:lpstr>
      <vt:lpstr>PowerPoint Presentation</vt:lpstr>
      <vt:lpstr>III. Doctrine That Is Original  (not counterfeit)  Part 1 </vt:lpstr>
      <vt:lpstr>III. Doctrine That Is Original  (not counterfeit)  Part 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dc:creator>
  <cp:lastModifiedBy>Randy Cole Sims Sr</cp:lastModifiedBy>
  <cp:revision>21</cp:revision>
  <dcterms:created xsi:type="dcterms:W3CDTF">2014-03-02T11:29:26Z</dcterms:created>
  <dcterms:modified xsi:type="dcterms:W3CDTF">2020-04-26T14:46:02Z</dcterms:modified>
</cp:coreProperties>
</file>