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64" d="100"/>
          <a:sy n="64" d="100"/>
        </p:scale>
        <p:origin x="9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99B3CD-2B04-48DB-BD84-593F5496DD5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187094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9B3CD-2B04-48DB-BD84-593F5496DD5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76646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9B3CD-2B04-48DB-BD84-593F5496DD5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184790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99B3CD-2B04-48DB-BD84-593F5496DD5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567241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9B3CD-2B04-48DB-BD84-593F5496DD5B}" type="datetimeFigureOut">
              <a:rPr lang="en-US" smtClean="0"/>
              <a:t>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57111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99B3CD-2B04-48DB-BD84-593F5496DD5B}"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201208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99B3CD-2B04-48DB-BD84-593F5496DD5B}" type="datetimeFigureOut">
              <a:rPr lang="en-US" smtClean="0"/>
              <a:t>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641984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99B3CD-2B04-48DB-BD84-593F5496DD5B}" type="datetimeFigureOut">
              <a:rPr lang="en-US" smtClean="0"/>
              <a:t>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155204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9B3CD-2B04-48DB-BD84-593F5496DD5B}" type="datetimeFigureOut">
              <a:rPr lang="en-US" smtClean="0"/>
              <a:t>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1933015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99B3CD-2B04-48DB-BD84-593F5496DD5B}"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224000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99B3CD-2B04-48DB-BD84-593F5496DD5B}" type="datetimeFigureOut">
              <a:rPr lang="en-US" smtClean="0"/>
              <a:t>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8ADAEF-0CF0-44CE-80C8-416C30F78CBC}" type="slidenum">
              <a:rPr lang="en-US" smtClean="0"/>
              <a:t>‹#›</a:t>
            </a:fld>
            <a:endParaRPr lang="en-US"/>
          </a:p>
        </p:txBody>
      </p:sp>
    </p:spTree>
    <p:extLst>
      <p:ext uri="{BB962C8B-B14F-4D97-AF65-F5344CB8AC3E}">
        <p14:creationId xmlns:p14="http://schemas.microsoft.com/office/powerpoint/2010/main" val="322921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9B3CD-2B04-48DB-BD84-593F5496DD5B}" type="datetimeFigureOut">
              <a:rPr lang="en-US" smtClean="0"/>
              <a:t>2/14/2021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ADAEF-0CF0-44CE-80C8-416C30F78CBC}" type="slidenum">
              <a:rPr lang="en-US" smtClean="0"/>
              <a:t>‹#›</a:t>
            </a:fld>
            <a:endParaRPr lang="en-US"/>
          </a:p>
        </p:txBody>
      </p:sp>
    </p:spTree>
    <p:extLst>
      <p:ext uri="{BB962C8B-B14F-4D97-AF65-F5344CB8AC3E}">
        <p14:creationId xmlns:p14="http://schemas.microsoft.com/office/powerpoint/2010/main" val="801213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B4BD5-3132-4CC0-8795-BA962CB2228D}"/>
              </a:ext>
            </a:extLst>
          </p:cNvPr>
          <p:cNvSpPr>
            <a:spLocks noGrp="1"/>
          </p:cNvSpPr>
          <p:nvPr>
            <p:ph type="title"/>
          </p:nvPr>
        </p:nvSpPr>
        <p:spPr/>
        <p:txBody>
          <a:bodyPr>
            <a:normAutofit/>
          </a:bodyPr>
          <a:lstStyle/>
          <a:p>
            <a:pPr algn="ctr"/>
            <a:r>
              <a:rPr lang="en-US" sz="6000" b="1" dirty="0"/>
              <a:t>1 Corinthians 16:13-14</a:t>
            </a:r>
          </a:p>
        </p:txBody>
      </p:sp>
      <p:sp>
        <p:nvSpPr>
          <p:cNvPr id="3" name="Content Placeholder 2">
            <a:extLst>
              <a:ext uri="{FF2B5EF4-FFF2-40B4-BE49-F238E27FC236}">
                <a16:creationId xmlns:a16="http://schemas.microsoft.com/office/drawing/2014/main" id="{B6D71916-9677-47E0-B4A2-0120C2071BFB}"/>
              </a:ext>
            </a:extLst>
          </p:cNvPr>
          <p:cNvSpPr>
            <a:spLocks noGrp="1"/>
          </p:cNvSpPr>
          <p:nvPr>
            <p:ph idx="1"/>
          </p:nvPr>
        </p:nvSpPr>
        <p:spPr/>
        <p:txBody>
          <a:bodyPr/>
          <a:lstStyle/>
          <a:p>
            <a:pPr marL="0" indent="0">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13</a:t>
            </a:r>
            <a:r>
              <a:rPr lang="en-US" sz="4000" dirty="0">
                <a:effectLst/>
                <a:latin typeface="Calibri" panose="020F0502020204030204" pitchFamily="34" charset="0"/>
                <a:ea typeface="Calibri" panose="020F0502020204030204" pitchFamily="34" charset="0"/>
                <a:cs typeface="Times New Roman" panose="02020603050405020304" pitchFamily="18" charset="0"/>
              </a:rPr>
              <a:t> Watch ye, stand fast in the faith, quit you like men, be strong.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14</a:t>
            </a:r>
            <a:r>
              <a:rPr lang="en-US" sz="4000" dirty="0">
                <a:effectLst/>
                <a:latin typeface="Calibri" panose="020F0502020204030204" pitchFamily="34" charset="0"/>
                <a:ea typeface="Calibri" panose="020F0502020204030204" pitchFamily="34" charset="0"/>
                <a:cs typeface="Times New Roman" panose="02020603050405020304" pitchFamily="18" charset="0"/>
              </a:rPr>
              <a:t> Let all your things be done with charity.</a:t>
            </a:r>
          </a:p>
          <a:p>
            <a:pPr marL="0" indent="0">
              <a:buNone/>
            </a:pPr>
            <a:endParaRPr lang="en-US" dirty="0"/>
          </a:p>
        </p:txBody>
      </p:sp>
    </p:spTree>
    <p:extLst>
      <p:ext uri="{BB962C8B-B14F-4D97-AF65-F5344CB8AC3E}">
        <p14:creationId xmlns:p14="http://schemas.microsoft.com/office/powerpoint/2010/main" val="668382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6096000" y="2793451"/>
            <a:ext cx="6091311" cy="1297115"/>
          </a:xfrm>
        </p:spPr>
        <p:txBody>
          <a:bodyPr anchor="t">
            <a:normAutofit fontScale="90000"/>
          </a:bodyPr>
          <a:lstStyle/>
          <a:p>
            <a:pPr marL="0" marR="0" algn="l">
              <a:spcBef>
                <a:spcPts val="0"/>
              </a:spcBef>
              <a:spcAft>
                <a:spcPts val="800"/>
              </a:spcAft>
            </a:pP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a:t>
            </a:r>
            <a:b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COURAGEOUS     </a:t>
            </a:r>
            <a:b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CHURCH</a:t>
            </a:r>
            <a:br>
              <a:rPr lang="en-US" sz="3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US" sz="3400" dirty="0">
              <a:solidFill>
                <a:srgbClr val="000000"/>
              </a:solidFill>
            </a:endParaRPr>
          </a:p>
        </p:txBody>
      </p:sp>
      <p:sp>
        <p:nvSpPr>
          <p:cNvPr id="3" name="Subtitle 2"/>
          <p:cNvSpPr>
            <a:spLocks noGrp="1"/>
          </p:cNvSpPr>
          <p:nvPr>
            <p:ph type="subTitle" idx="1"/>
          </p:nvPr>
        </p:nvSpPr>
        <p:spPr>
          <a:xfrm>
            <a:off x="6551240" y="1714501"/>
            <a:ext cx="4805691" cy="838831"/>
          </a:xfrm>
        </p:spPr>
        <p:txBody>
          <a:bodyPr anchor="b">
            <a:normAutofit/>
          </a:bodyPr>
          <a:lstStyle/>
          <a:p>
            <a:pPr algn="l"/>
            <a:r>
              <a:rPr lang="en-US" sz="3600" b="1"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rPr>
              <a:t>1 Corinthians 16:13-14</a:t>
            </a:r>
            <a:endParaRPr lang="en-US" sz="3600" dirty="0">
              <a:solidFill>
                <a:schemeClr val="accent1">
                  <a:lumMod val="60000"/>
                  <a:lumOff val="40000"/>
                </a:schemeClr>
              </a:solidFill>
            </a:endParaRPr>
          </a:p>
        </p:txBody>
      </p:sp>
      <p:sp>
        <p:nvSpPr>
          <p:cNvPr id="75"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Image result for free animated gifs courage">
            <a:extLst>
              <a:ext uri="{FF2B5EF4-FFF2-40B4-BE49-F238E27FC236}">
                <a16:creationId xmlns:a16="http://schemas.microsoft.com/office/drawing/2014/main" id="{CFC6A2BA-C049-4F97-AD5D-9B4777409CCC}"/>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tretch>
            <a:fillRect/>
          </a:stretch>
        </p:blipFill>
        <p:spPr bwMode="auto">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F3F07DA2-752B-4454-A690-02F6F32D78A1}"/>
              </a:ext>
            </a:extLst>
          </p:cNvPr>
          <p:cNvSpPr txBox="1"/>
          <p:nvPr/>
        </p:nvSpPr>
        <p:spPr>
          <a:xfrm>
            <a:off x="7587719" y="6261767"/>
            <a:ext cx="4599592" cy="584775"/>
          </a:xfrm>
          <a:prstGeom prst="rect">
            <a:avLst/>
          </a:prstGeom>
          <a:noFill/>
        </p:spPr>
        <p:txBody>
          <a:bodyPr wrap="none" rtlCol="0">
            <a:spAutoFit/>
          </a:bodyPr>
          <a:lstStyle/>
          <a:p>
            <a:r>
              <a:rPr lang="en-US" sz="3200" dirty="0"/>
              <a:t>www.randycolesimssr.com</a:t>
            </a:r>
          </a:p>
        </p:txBody>
      </p:sp>
    </p:spTree>
    <p:extLst>
      <p:ext uri="{BB962C8B-B14F-4D97-AF65-F5344CB8AC3E}">
        <p14:creationId xmlns:p14="http://schemas.microsoft.com/office/powerpoint/2010/main" val="4156342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24CEF-1698-4BFF-BFFE-A724F22B94DF}"/>
              </a:ext>
            </a:extLst>
          </p:cNvPr>
          <p:cNvSpPr>
            <a:spLocks noGrp="1"/>
          </p:cNvSpPr>
          <p:nvPr>
            <p:ph type="title"/>
          </p:nvPr>
        </p:nvSpPr>
        <p:spPr/>
        <p:txBody>
          <a:bodyPr>
            <a:normAutofit fontScale="90000"/>
          </a:bodyPr>
          <a:lstStyle/>
          <a:p>
            <a:pPr algn="ctr"/>
            <a:r>
              <a:rPr lang="en-US" sz="6000" b="1" u="sng" dirty="0">
                <a:effectLst/>
                <a:latin typeface="Calibri" panose="020F0502020204030204" pitchFamily="34" charset="0"/>
                <a:ea typeface="Calibri" panose="020F0502020204030204" pitchFamily="34" charset="0"/>
                <a:cs typeface="Times New Roman" panose="02020603050405020304" pitchFamily="18" charset="0"/>
              </a:rPr>
              <a:t>INTRODUCTION</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D1ADF2D-98C5-4D29-80C9-89E19262C032}"/>
              </a:ext>
            </a:extLst>
          </p:cNvPr>
          <p:cNvSpPr>
            <a:spLocks noGrp="1"/>
          </p:cNvSpPr>
          <p:nvPr>
            <p:ph idx="1"/>
          </p:nvPr>
        </p:nvSpPr>
        <p:spPr>
          <a:xfrm>
            <a:off x="172278" y="1205948"/>
            <a:ext cx="11860696" cy="5652052"/>
          </a:xfrm>
        </p:spPr>
        <p:txBody>
          <a:bodyPr>
            <a:normAutofit fontScale="62500" lnSpcReduction="20000"/>
          </a:bodyPr>
          <a:lstStyle/>
          <a:p>
            <a:pPr marL="0" marR="0" indent="0">
              <a:lnSpc>
                <a:spcPct val="107000"/>
              </a:lnSpc>
              <a:spcBef>
                <a:spcPts val="0"/>
              </a:spcBef>
              <a:spcAft>
                <a:spcPts val="800"/>
              </a:spcAft>
              <a:buNone/>
            </a:pPr>
            <a:r>
              <a:rPr lang="en-US" sz="5800" dirty="0">
                <a:effectLst/>
                <a:latin typeface="Calibri" panose="020F0502020204030204" pitchFamily="34" charset="0"/>
                <a:ea typeface="Calibri" panose="020F0502020204030204" pitchFamily="34" charset="0"/>
                <a:cs typeface="Times New Roman" panose="02020603050405020304" pitchFamily="18" charset="0"/>
              </a:rPr>
              <a:t>In </a:t>
            </a:r>
            <a:r>
              <a:rPr lang="en-US" sz="5800" b="1" dirty="0">
                <a:effectLst/>
                <a:latin typeface="Calibri" panose="020F0502020204030204" pitchFamily="34" charset="0"/>
                <a:ea typeface="Calibri" panose="020F0502020204030204" pitchFamily="34" charset="0"/>
                <a:cs typeface="Times New Roman" panose="02020603050405020304" pitchFamily="18" charset="0"/>
              </a:rPr>
              <a:t>1 Corinthians 16</a:t>
            </a:r>
            <a:r>
              <a:rPr lang="en-US" sz="5800" dirty="0">
                <a:effectLst/>
                <a:latin typeface="Calibri" panose="020F0502020204030204" pitchFamily="34" charset="0"/>
                <a:ea typeface="Calibri" panose="020F0502020204030204" pitchFamily="34" charset="0"/>
                <a:cs typeface="Times New Roman" panose="02020603050405020304" pitchFamily="18" charset="0"/>
              </a:rPr>
              <a:t> we find Paul giving directive to God’s people based on the condition that they now find themselves in. Whether the condition is based on persecution or famine of some sort, we are not sure of, but we do know that the condition that existed at the time Paul gave specific directive and or encouragement. As we arrive at verse thirteen and fourteen, the brethren are advised to “Be on guard; stand firm in the faith; be men of courage; be strong. Do everything in love” (</a:t>
            </a:r>
            <a:r>
              <a:rPr lang="en-US" sz="5800" b="1" dirty="0">
                <a:effectLst/>
                <a:latin typeface="Calibri" panose="020F0502020204030204" pitchFamily="34" charset="0"/>
                <a:ea typeface="Calibri" panose="020F0502020204030204" pitchFamily="34" charset="0"/>
                <a:cs typeface="Times New Roman" panose="02020603050405020304" pitchFamily="18" charset="0"/>
              </a:rPr>
              <a:t>1 Corinthians 16:13-14 NIV</a:t>
            </a:r>
            <a:r>
              <a:rPr lang="en-US" sz="5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5800" b="1" u="sng" dirty="0">
                <a:effectLst/>
                <a:latin typeface="Calibri" panose="020F0502020204030204" pitchFamily="34" charset="0"/>
                <a:ea typeface="Calibri" panose="020F0502020204030204" pitchFamily="34" charset="0"/>
                <a:cs typeface="Times New Roman" panose="02020603050405020304" pitchFamily="18" charset="0"/>
              </a:rPr>
              <a:t>Courage</a:t>
            </a:r>
            <a:r>
              <a:rPr lang="en-US" sz="5800" dirty="0">
                <a:effectLst/>
                <a:latin typeface="Calibri" panose="020F0502020204030204" pitchFamily="34" charset="0"/>
                <a:ea typeface="Calibri" panose="020F0502020204030204" pitchFamily="34" charset="0"/>
                <a:cs typeface="Times New Roman" panose="02020603050405020304" pitchFamily="18" charset="0"/>
              </a:rPr>
              <a:t> – Mental or moral strength to venture, persevere, and withstand danger, fear, or difficulty.</a:t>
            </a:r>
          </a:p>
          <a:p>
            <a:pPr marL="0" indent="0">
              <a:buNone/>
            </a:pPr>
            <a:endParaRPr lang="en-US" dirty="0"/>
          </a:p>
        </p:txBody>
      </p:sp>
    </p:spTree>
    <p:extLst>
      <p:ext uri="{BB962C8B-B14F-4D97-AF65-F5344CB8AC3E}">
        <p14:creationId xmlns:p14="http://schemas.microsoft.com/office/powerpoint/2010/main" val="26303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00A14-5BC4-4405-8870-BEBBFDA01423}"/>
              </a:ext>
            </a:extLst>
          </p:cNvPr>
          <p:cNvSpPr>
            <a:spLocks noGrp="1"/>
          </p:cNvSpPr>
          <p:nvPr>
            <p:ph type="title"/>
          </p:nvPr>
        </p:nvSpPr>
        <p:spPr/>
        <p:txBody>
          <a:bodyPr>
            <a:normAutofit/>
          </a:bodyPr>
          <a:lstStyle/>
          <a:p>
            <a:pPr algn="ctr"/>
            <a:r>
              <a:rPr lang="en-US" sz="6000" b="1" u="sng" dirty="0"/>
              <a:t>COURAGE IS EXPECTED</a:t>
            </a:r>
          </a:p>
        </p:txBody>
      </p:sp>
      <p:sp>
        <p:nvSpPr>
          <p:cNvPr id="3" name="Content Placeholder 2">
            <a:extLst>
              <a:ext uri="{FF2B5EF4-FFF2-40B4-BE49-F238E27FC236}">
                <a16:creationId xmlns:a16="http://schemas.microsoft.com/office/drawing/2014/main" id="{CBD6C5C6-C4C0-4514-AF42-861CDCAB804D}"/>
              </a:ext>
            </a:extLst>
          </p:cNvPr>
          <p:cNvSpPr>
            <a:spLocks noGrp="1"/>
          </p:cNvSpPr>
          <p:nvPr>
            <p:ph idx="1"/>
          </p:nvPr>
        </p:nvSpPr>
        <p:spPr>
          <a:xfrm>
            <a:off x="172278" y="1537252"/>
            <a:ext cx="11847444" cy="4639711"/>
          </a:xfrm>
        </p:spPr>
        <p:txBody>
          <a:bodyPr>
            <a:normAutofit/>
          </a:bodyPr>
          <a:lstStyle/>
          <a:p>
            <a:pPr marL="0" marR="0" indent="0">
              <a:lnSpc>
                <a:spcPct val="107000"/>
              </a:lnSpc>
              <a:spcBef>
                <a:spcPts val="0"/>
              </a:spcBef>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I.</a:t>
            </a:r>
            <a:r>
              <a:rPr lang="en-US" sz="3600" dirty="0">
                <a:effectLst/>
                <a:latin typeface="Calibri" panose="020F0502020204030204" pitchFamily="34" charset="0"/>
                <a:ea typeface="Calibri" panose="020F0502020204030204" pitchFamily="34" charset="0"/>
                <a:cs typeface="Times New Roman" panose="02020603050405020304" pitchFamily="18" charset="0"/>
              </a:rPr>
              <a:t> Courage is expected – God expects courageous Christians</a:t>
            </a:r>
          </a:p>
          <a:p>
            <a:pPr marL="0" marR="0" indent="0">
              <a:lnSpc>
                <a:spcPct val="107000"/>
              </a:lnSpc>
              <a:spcBef>
                <a:spcPts val="0"/>
              </a:spcBef>
              <a:spcAft>
                <a:spcPts val="8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 A. Watch / be on guard, stand fast in the faith / stand firm   </a:t>
            </a:r>
          </a:p>
          <a:p>
            <a:pPr marL="0" marR="0" indent="0">
              <a:lnSpc>
                <a:spcPct val="107000"/>
              </a:lnSpc>
              <a:spcBef>
                <a:spcPts val="0"/>
              </a:spcBef>
              <a:spcAft>
                <a:spcPts val="8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in the faith, quit ye like men / be men of courage, Be </a:t>
            </a:r>
          </a:p>
          <a:p>
            <a:pPr marL="0" marR="0" indent="0">
              <a:lnSpc>
                <a:spcPct val="107000"/>
              </a:lnSpc>
              <a:spcBef>
                <a:spcPts val="0"/>
              </a:spcBef>
              <a:spcAft>
                <a:spcPts val="8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strong, do all with love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1 Cor. 16:13-14</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B. Stand fast… striving together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Philippians 1:27</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C. God has not given us the spirit of fear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2 Timothy 1:7</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273611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D4EB-5C79-4081-BF29-2889A6492104}"/>
              </a:ext>
            </a:extLst>
          </p:cNvPr>
          <p:cNvSpPr>
            <a:spLocks noGrp="1"/>
          </p:cNvSpPr>
          <p:nvPr>
            <p:ph type="title"/>
          </p:nvPr>
        </p:nvSpPr>
        <p:spPr/>
        <p:txBody>
          <a:bodyPr>
            <a:normAutofit/>
          </a:bodyPr>
          <a:lstStyle/>
          <a:p>
            <a:pPr algn="ctr"/>
            <a:r>
              <a:rPr lang="en-US" sz="6000" b="1" u="sng" dirty="0">
                <a:effectLst/>
                <a:latin typeface="Calibri" panose="020F0502020204030204" pitchFamily="34" charset="0"/>
                <a:ea typeface="Calibri" panose="020F0502020204030204" pitchFamily="34" charset="0"/>
                <a:cs typeface="Times New Roman" panose="02020603050405020304" pitchFamily="18" charset="0"/>
              </a:rPr>
              <a:t>Courage is demonstrated</a:t>
            </a:r>
            <a:endParaRPr lang="en-US" sz="6000" b="1" u="sng" dirty="0"/>
          </a:p>
        </p:txBody>
      </p:sp>
      <p:sp>
        <p:nvSpPr>
          <p:cNvPr id="3" name="Content Placeholder 2">
            <a:extLst>
              <a:ext uri="{FF2B5EF4-FFF2-40B4-BE49-F238E27FC236}">
                <a16:creationId xmlns:a16="http://schemas.microsoft.com/office/drawing/2014/main" id="{EA5A5FB5-8A14-4731-A948-265868B485A1}"/>
              </a:ext>
            </a:extLst>
          </p:cNvPr>
          <p:cNvSpPr>
            <a:spLocks noGrp="1"/>
          </p:cNvSpPr>
          <p:nvPr>
            <p:ph idx="1"/>
          </p:nvPr>
        </p:nvSpPr>
        <p:spPr>
          <a:xfrm>
            <a:off x="179881" y="1825625"/>
            <a:ext cx="11782269" cy="4351338"/>
          </a:xfrm>
        </p:spPr>
        <p:txBody>
          <a:bodyPr>
            <a:normAutofit/>
          </a:bodyPr>
          <a:lstStyle/>
          <a:p>
            <a:pPr marL="0" marR="0" indent="0">
              <a:lnSpc>
                <a:spcPct val="107000"/>
              </a:lnSpc>
              <a:spcBef>
                <a:spcPts val="0"/>
              </a:spcBef>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II. </a:t>
            </a:r>
            <a:r>
              <a:rPr lang="en-US" sz="3600" dirty="0">
                <a:effectLst/>
                <a:latin typeface="Calibri" panose="020F0502020204030204" pitchFamily="34" charset="0"/>
                <a:ea typeface="Calibri" panose="020F0502020204030204" pitchFamily="34" charset="0"/>
                <a:cs typeface="Times New Roman" panose="02020603050405020304" pitchFamily="18" charset="0"/>
              </a:rPr>
              <a:t>Courage is demonstrated – How can we demonstrate </a:t>
            </a:r>
          </a:p>
          <a:p>
            <a:pPr marL="0" marR="0" indent="0">
              <a:lnSpc>
                <a:spcPct val="107000"/>
              </a:lnSpc>
              <a:spcBef>
                <a:spcPts val="0"/>
              </a:spcBef>
              <a:spcAft>
                <a:spcPts val="8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courage?</a:t>
            </a:r>
          </a:p>
          <a:p>
            <a:pPr marL="0" marR="0" indent="0">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A. Seek first the kingdom of God and His righteousness   </a:t>
            </a:r>
          </a:p>
          <a:p>
            <a:pPr marL="0" marR="0" indent="0">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Matthew 6:33</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B. Faithfully follow Christ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Matthew 10:22</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C. Suffer temptation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1 Peter 1:5-6</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85113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A074A-B044-4559-81E8-64414FE914DE}"/>
              </a:ext>
            </a:extLst>
          </p:cNvPr>
          <p:cNvSpPr>
            <a:spLocks noGrp="1"/>
          </p:cNvSpPr>
          <p:nvPr>
            <p:ph type="title"/>
          </p:nvPr>
        </p:nvSpPr>
        <p:spPr/>
        <p:txBody>
          <a:bodyPr>
            <a:normAutofit/>
          </a:bodyPr>
          <a:lstStyle/>
          <a:p>
            <a:pPr algn="ctr"/>
            <a:r>
              <a:rPr lang="en-US" sz="6000" b="1" dirty="0">
                <a:effectLst/>
                <a:latin typeface="Calibri" panose="020F0502020204030204" pitchFamily="34" charset="0"/>
                <a:ea typeface="Calibri" panose="020F0502020204030204" pitchFamily="34" charset="0"/>
                <a:cs typeface="Times New Roman" panose="02020603050405020304" pitchFamily="18" charset="0"/>
              </a:rPr>
              <a:t>Courage is rewarded</a:t>
            </a:r>
            <a:endParaRPr lang="en-US" sz="6000" b="1" dirty="0"/>
          </a:p>
        </p:txBody>
      </p:sp>
      <p:sp>
        <p:nvSpPr>
          <p:cNvPr id="3" name="Content Placeholder 2">
            <a:extLst>
              <a:ext uri="{FF2B5EF4-FFF2-40B4-BE49-F238E27FC236}">
                <a16:creationId xmlns:a16="http://schemas.microsoft.com/office/drawing/2014/main" id="{9FEEBC03-46F3-4A53-8321-7DD1A8904852}"/>
              </a:ext>
            </a:extLst>
          </p:cNvPr>
          <p:cNvSpPr>
            <a:spLocks noGrp="1"/>
          </p:cNvSpPr>
          <p:nvPr>
            <p:ph idx="1"/>
          </p:nvPr>
        </p:nvSpPr>
        <p:spPr/>
        <p:txBody>
          <a:bodyPr/>
          <a:lstStyle/>
          <a:p>
            <a:pPr marL="0" marR="0" indent="0">
              <a:lnSpc>
                <a:spcPct val="107000"/>
              </a:lnSpc>
              <a:spcBef>
                <a:spcPts val="0"/>
              </a:spcBef>
              <a:spcAft>
                <a:spcPts val="8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III.</a:t>
            </a:r>
            <a:r>
              <a:rPr lang="en-US" sz="3600" dirty="0">
                <a:effectLst/>
                <a:latin typeface="Calibri" panose="020F0502020204030204" pitchFamily="34" charset="0"/>
                <a:ea typeface="Calibri" panose="020F0502020204030204" pitchFamily="34" charset="0"/>
                <a:cs typeface="Times New Roman" panose="02020603050405020304" pitchFamily="18" charset="0"/>
              </a:rPr>
              <a:t> Courage is rewarded – God will reward courage!</a:t>
            </a:r>
          </a:p>
          <a:p>
            <a:pPr marL="0" marR="0" indent="0">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A. Hold faith without wavering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Hebrews 10:23</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B. Righteous receive life eternal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Matthew 25:46</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80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   C. A mansion awaits us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John 14:1-6</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332227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363</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1 Corinthians 16:13-14</vt:lpstr>
      <vt:lpstr>A    COURAGEOUS                            CHURCH </vt:lpstr>
      <vt:lpstr>INTRODUCTION </vt:lpstr>
      <vt:lpstr>COURAGE IS EXPECTED</vt:lpstr>
      <vt:lpstr>Courage is demonstrated</vt:lpstr>
      <vt:lpstr>Courage is rewarded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dc:title>
  <dc:creator>rcsimssr@aol.com</dc:creator>
  <cp:lastModifiedBy>Randy Cole Sims Sr</cp:lastModifiedBy>
  <cp:revision>18</cp:revision>
  <dcterms:created xsi:type="dcterms:W3CDTF">2015-06-28T20:59:10Z</dcterms:created>
  <dcterms:modified xsi:type="dcterms:W3CDTF">2021-02-14T16:58:07Z</dcterms:modified>
</cp:coreProperties>
</file>